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37" r:id="rId2"/>
    <p:sldId id="350" r:id="rId3"/>
    <p:sldId id="343" r:id="rId4"/>
    <p:sldId id="344" r:id="rId5"/>
    <p:sldId id="345" r:id="rId6"/>
    <p:sldId id="355" r:id="rId7"/>
    <p:sldId id="347" r:id="rId8"/>
    <p:sldId id="348" r:id="rId9"/>
    <p:sldId id="352" r:id="rId10"/>
    <p:sldId id="353" r:id="rId11"/>
    <p:sldId id="349" r:id="rId12"/>
    <p:sldId id="342" r:id="rId13"/>
    <p:sldId id="354" r:id="rId14"/>
    <p:sldId id="341" r:id="rId15"/>
  </p:sldIdLst>
  <p:sldSz cx="12192000" cy="6858000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78" autoAdjust="0"/>
    <p:restoredTop sz="94660"/>
  </p:normalViewPr>
  <p:slideViewPr>
    <p:cSldViewPr snapToGrid="0">
      <p:cViewPr varScale="1">
        <p:scale>
          <a:sx n="70" d="100"/>
          <a:sy n="70" d="100"/>
        </p:scale>
        <p:origin x="293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1" d="100"/>
          <a:sy n="61" d="100"/>
        </p:scale>
        <p:origin x="3254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B4BF83-1810-4C40-8239-DDC46953202A}" type="datetimeFigureOut">
              <a:rPr kumimoji="1" lang="ja-JP" altLang="en-US" smtClean="0"/>
              <a:t>2025/1/30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00EF0C-411B-4A54-ACF6-F5C7A4875F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1679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読めるかな　みちのりとよみます　距離のことだね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00EF0C-411B-4A54-ACF6-F5C7A4875FEF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82676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どちらが速い？どうしてさとしなの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00EF0C-411B-4A54-ACF6-F5C7A4875FEF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71555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だれが一番速いの　どうして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00EF0C-411B-4A54-ACF6-F5C7A4875FEF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6546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7BEA01B-1E2E-4251-B1A9-9245024A85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27743FE-8668-4D2A-A469-7D61872775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639017D-8F5A-4AD2-AC95-E950591DC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73315-261D-4FF4-B405-DED7B459784C}" type="datetimeFigureOut">
              <a:rPr kumimoji="1" lang="ja-JP" altLang="en-US" smtClean="0"/>
              <a:t>2025/1/30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D893779-5511-49D5-A51B-F1610B653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99C78CB-E65C-42AB-8E69-CF819A51D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51B50-7A31-4F5D-B7A5-7DEAADA1F2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5725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5E00F94-6CF9-4BE9-B554-571A5975E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AA86A50-5843-4A8A-8C0B-57F75CD0AB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E65896C-8BBD-4C66-8FC4-2DE969A4D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73315-261D-4FF4-B405-DED7B459784C}" type="datetimeFigureOut">
              <a:rPr kumimoji="1" lang="ja-JP" altLang="en-US" smtClean="0"/>
              <a:t>2025/1/30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85956E2-1B37-419C-87AF-1A2534518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2F7870E-09B7-45C1-A344-A1DBB44DB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51B50-7A31-4F5D-B7A5-7DEAADA1F2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3399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75B97846-22E3-4EEB-9560-60CF90A0F6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D617B4C5-0446-4B07-BEE9-0B7FA03B40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E3C297C-D307-4AB1-8047-F923E0AAA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73315-261D-4FF4-B405-DED7B459784C}" type="datetimeFigureOut">
              <a:rPr kumimoji="1" lang="ja-JP" altLang="en-US" smtClean="0"/>
              <a:t>2025/1/30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A350C1C-3CCB-4524-BFD0-6A5D05DF6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B589A4E-F654-4E00-8EF4-10546E273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51B50-7A31-4F5D-B7A5-7DEAADA1F2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9023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5333BDA-558B-41F0-88D4-422CE5B14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CA5ED93-1958-491C-A200-95C36DE316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14164D6-B34D-4A9D-8E2B-4474E11B0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73315-261D-4FF4-B405-DED7B459784C}" type="datetimeFigureOut">
              <a:rPr kumimoji="1" lang="ja-JP" altLang="en-US" smtClean="0"/>
              <a:t>2025/1/30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86A1D8E-5D13-4A64-B679-C39658274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4775713-320C-4144-A9E0-562557A88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51B50-7A31-4F5D-B7A5-7DEAADA1F2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9115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E80D1E-8DCE-47A1-AE6F-1A48A2F5F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635C45D-28EB-4C3C-B00D-5CF556A678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2B42332-698B-42F7-9ADF-39B9FBBB4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73315-261D-4FF4-B405-DED7B459784C}" type="datetimeFigureOut">
              <a:rPr kumimoji="1" lang="ja-JP" altLang="en-US" smtClean="0"/>
              <a:t>2025/1/30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3093AAF-AC67-47CF-B859-14992CA46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6D598FB-2F9F-40A2-9BB3-5D9245D7F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51B50-7A31-4F5D-B7A5-7DEAADA1F2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5953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8666CE8-024C-4AFF-9C51-52C1D4183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8408420-C245-49A0-8C2E-7281807448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85222B1-BA5A-4DCF-BB3D-003CEB2D00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EB3EF0E-35CA-4CA5-9962-047F21223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73315-261D-4FF4-B405-DED7B459784C}" type="datetimeFigureOut">
              <a:rPr kumimoji="1" lang="ja-JP" altLang="en-US" smtClean="0"/>
              <a:t>2025/1/30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029B437-79F4-4B10-B29D-CDAF1DCAA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F271D37-6853-4009-969E-6FE78F09F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51B50-7A31-4F5D-B7A5-7DEAADA1F2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3043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FA0B108-CFE9-4E3A-82D8-0D5EEDE29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D0920D2-0A7D-4548-80DD-EE6C0D2AC0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1FE3457-9B1E-4093-93CB-57FBAB07EB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5314574-FD9D-4907-B53C-8A0B2593F4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20BA59BB-5D1B-4EEB-9D8A-6ACBA0977F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B0F695D6-390E-4E49-835E-03F9A4A14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73315-261D-4FF4-B405-DED7B459784C}" type="datetimeFigureOut">
              <a:rPr kumimoji="1" lang="ja-JP" altLang="en-US" smtClean="0"/>
              <a:t>2025/1/30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265E2E1A-2955-4475-AD3E-4EC7966E7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DB7F0E81-53BC-48F0-87BC-76CF301AC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51B50-7A31-4F5D-B7A5-7DEAADA1F2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790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50F324-233E-46B6-B464-CC0EC39A9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BE4D2F3-AF76-4675-9201-E2BECC055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73315-261D-4FF4-B405-DED7B459784C}" type="datetimeFigureOut">
              <a:rPr kumimoji="1" lang="ja-JP" altLang="en-US" smtClean="0"/>
              <a:t>2025/1/30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38B830F-508E-4940-A612-A9E092228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510B661-11DB-4389-B43B-BE171FC17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51B50-7A31-4F5D-B7A5-7DEAADA1F2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0198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96104F12-4CF3-473D-B4B1-EBA1F9311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73315-261D-4FF4-B405-DED7B459784C}" type="datetimeFigureOut">
              <a:rPr kumimoji="1" lang="ja-JP" altLang="en-US" smtClean="0"/>
              <a:t>2025/1/30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8E675F24-B5EA-4EEC-B422-1EDC8398C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6F164C5-CBCD-42DF-BF3D-D1E0734EC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51B50-7A31-4F5D-B7A5-7DEAADA1F2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7380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44B08E0-42E9-4C43-BAFE-5B0932D59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4767225-9412-46A8-91D3-F3631E7394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F249FF9-4DEC-4F2F-84F2-F5B3B738B8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E45015F-2D68-432C-9604-417A3206D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73315-261D-4FF4-B405-DED7B459784C}" type="datetimeFigureOut">
              <a:rPr kumimoji="1" lang="ja-JP" altLang="en-US" smtClean="0"/>
              <a:t>2025/1/30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A24F9B1-07F6-41C7-BB9C-CF0B6041E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6A18F91-1B46-4F96-B3E1-B777C1A67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51B50-7A31-4F5D-B7A5-7DEAADA1F2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2192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39EF43B-BE91-4A48-8700-03E0E942F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3A21674-F084-424B-9DE4-847D6CE3A1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851D0C8-BA38-4304-ACF8-AD26E3644A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E4107F5-0035-482B-A644-B26EF25B4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73315-261D-4FF4-B405-DED7B459784C}" type="datetimeFigureOut">
              <a:rPr kumimoji="1" lang="ja-JP" altLang="en-US" smtClean="0"/>
              <a:t>2025/1/30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C1445AA-C7AF-46C4-8A27-9171F7664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9FBCA39-27B4-40BE-9ABA-D9FC17EA7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51B50-7A31-4F5D-B7A5-7DEAADA1F2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2308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40431907-1444-40FA-ACE0-DC5C1C62E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DD4F9DC-B80C-4062-BE0D-060CA66C18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2A9CC11-52A4-4718-A6E7-80B1731632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573315-261D-4FF4-B405-DED7B459784C}" type="datetimeFigureOut">
              <a:rPr kumimoji="1" lang="ja-JP" altLang="en-US" smtClean="0"/>
              <a:t>2025/1/30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4BB4DCD-64BA-4478-BAE7-67E8FC6546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F043267-7F7A-4B8E-B108-BE9D476284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51B50-7A31-4F5D-B7A5-7DEAADA1F2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769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.png"/><Relationship Id="rId3" Type="http://schemas.openxmlformats.org/officeDocument/2006/relationships/image" Target="../media/image11.png"/><Relationship Id="rId7" Type="http://schemas.openxmlformats.org/officeDocument/2006/relationships/image" Target="../media/image12.png"/><Relationship Id="rId12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6.png"/><Relationship Id="rId5" Type="http://schemas.openxmlformats.org/officeDocument/2006/relationships/image" Target="../media/image8.png"/><Relationship Id="rId10" Type="http://schemas.openxmlformats.org/officeDocument/2006/relationships/image" Target="../media/image15.png"/><Relationship Id="rId4" Type="http://schemas.openxmlformats.org/officeDocument/2006/relationships/image" Target="../media/image7.png"/><Relationship Id="rId9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B4F12F6-B346-4645-8275-5C2914D6450E}"/>
              </a:ext>
            </a:extLst>
          </p:cNvPr>
          <p:cNvSpPr txBox="1"/>
          <p:nvPr/>
        </p:nvSpPr>
        <p:spPr>
          <a:xfrm>
            <a:off x="887999" y="517810"/>
            <a:ext cx="1600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 dirty="0"/>
              <a:t>速さ</a:t>
            </a:r>
            <a:endParaRPr kumimoji="1" lang="ja-JP" altLang="en-US" sz="3600" b="1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A4270E9-3A30-41E1-9E7B-03ADF85E7F6B}"/>
              </a:ext>
            </a:extLst>
          </p:cNvPr>
          <p:cNvSpPr txBox="1"/>
          <p:nvPr/>
        </p:nvSpPr>
        <p:spPr>
          <a:xfrm>
            <a:off x="3003882" y="4378668"/>
            <a:ext cx="22068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b="1" dirty="0"/>
              <a:t>速力　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E891200-6660-4864-8A1D-E7255B827EE9}"/>
              </a:ext>
            </a:extLst>
          </p:cNvPr>
          <p:cNvSpPr txBox="1"/>
          <p:nvPr/>
        </p:nvSpPr>
        <p:spPr>
          <a:xfrm>
            <a:off x="949492" y="3417015"/>
            <a:ext cx="22068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b="1" dirty="0"/>
              <a:t>速達　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F3E0BD4-AAF9-4A3C-8CF3-A9F8D4258BBE}"/>
              </a:ext>
            </a:extLst>
          </p:cNvPr>
          <p:cNvSpPr txBox="1"/>
          <p:nvPr/>
        </p:nvSpPr>
        <p:spPr>
          <a:xfrm>
            <a:off x="887999" y="2175162"/>
            <a:ext cx="22068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b="1" dirty="0"/>
              <a:t>速度　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E09C7A1-3D4D-4CCB-BE99-2B9AB399520F}"/>
              </a:ext>
            </a:extLst>
          </p:cNvPr>
          <p:cNvSpPr txBox="1"/>
          <p:nvPr/>
        </p:nvSpPr>
        <p:spPr>
          <a:xfrm>
            <a:off x="5797958" y="4533590"/>
            <a:ext cx="22068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b="1" dirty="0"/>
              <a:t>等速　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3CCACB1-8AA9-4324-A61D-900097DE5DA8}"/>
              </a:ext>
            </a:extLst>
          </p:cNvPr>
          <p:cNvSpPr txBox="1"/>
          <p:nvPr/>
        </p:nvSpPr>
        <p:spPr>
          <a:xfrm>
            <a:off x="5952693" y="2532017"/>
            <a:ext cx="22068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b="1" dirty="0"/>
              <a:t>分速　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3779F0C-26C4-4743-8031-2A59A731E1C9}"/>
              </a:ext>
            </a:extLst>
          </p:cNvPr>
          <p:cNvSpPr txBox="1"/>
          <p:nvPr/>
        </p:nvSpPr>
        <p:spPr>
          <a:xfrm>
            <a:off x="4514802" y="3322691"/>
            <a:ext cx="22068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b="1" dirty="0"/>
              <a:t>秒速　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861E321-5682-4174-AB11-89FFEE92DD14}"/>
              </a:ext>
            </a:extLst>
          </p:cNvPr>
          <p:cNvSpPr txBox="1"/>
          <p:nvPr/>
        </p:nvSpPr>
        <p:spPr>
          <a:xfrm>
            <a:off x="3522736" y="1931301"/>
            <a:ext cx="22068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b="1" dirty="0"/>
              <a:t>時速　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FDFF1B9-54BA-4574-9634-787C45FDD567}"/>
              </a:ext>
            </a:extLst>
          </p:cNvPr>
          <p:cNvSpPr txBox="1"/>
          <p:nvPr/>
        </p:nvSpPr>
        <p:spPr>
          <a:xfrm>
            <a:off x="8112346" y="4025759"/>
            <a:ext cx="22068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b="1" dirty="0"/>
              <a:t>風速　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D17374E-0995-4AAA-AB8F-1719EBE3FE18}"/>
              </a:ext>
            </a:extLst>
          </p:cNvPr>
          <p:cNvSpPr txBox="1"/>
          <p:nvPr/>
        </p:nvSpPr>
        <p:spPr>
          <a:xfrm>
            <a:off x="8113801" y="2759807"/>
            <a:ext cx="22068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b="1" dirty="0"/>
              <a:t>音速　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45D7C04-FD35-4D5B-8BE9-3DA8FCA17949}"/>
              </a:ext>
            </a:extLst>
          </p:cNvPr>
          <p:cNvSpPr txBox="1"/>
          <p:nvPr/>
        </p:nvSpPr>
        <p:spPr>
          <a:xfrm>
            <a:off x="7644780" y="979475"/>
            <a:ext cx="41514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 dirty="0"/>
              <a:t>スピード</a:t>
            </a:r>
            <a:endParaRPr kumimoji="1" lang="ja-JP" altLang="en-US" sz="3600" b="1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4FE5787-DD73-4C50-816D-45C845A01F5C}"/>
              </a:ext>
            </a:extLst>
          </p:cNvPr>
          <p:cNvSpPr txBox="1"/>
          <p:nvPr/>
        </p:nvSpPr>
        <p:spPr>
          <a:xfrm>
            <a:off x="3003882" y="569439"/>
            <a:ext cx="22068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b="1" dirty="0"/>
              <a:t>道矩　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1BDFB34-B5F2-9493-A16B-9AFD3A290B7F}"/>
              </a:ext>
            </a:extLst>
          </p:cNvPr>
          <p:cNvSpPr txBox="1"/>
          <p:nvPr/>
        </p:nvSpPr>
        <p:spPr>
          <a:xfrm>
            <a:off x="8671590" y="5267615"/>
            <a:ext cx="27315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 dirty="0"/>
              <a:t>ピッチ</a:t>
            </a:r>
            <a:endParaRPr kumimoji="1" lang="ja-JP" altLang="en-US" sz="3600" b="1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4E705574-4292-3065-F0BD-88CCB2EB76DC}"/>
              </a:ext>
            </a:extLst>
          </p:cNvPr>
          <p:cNvSpPr txBox="1"/>
          <p:nvPr/>
        </p:nvSpPr>
        <p:spPr>
          <a:xfrm>
            <a:off x="1020944" y="4892753"/>
            <a:ext cx="20279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 dirty="0"/>
              <a:t>速い</a:t>
            </a:r>
            <a:endParaRPr kumimoji="1" lang="ja-JP" altLang="en-US" sz="3600" b="1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004184B8-6AB9-DC7A-F117-7E1E980B573A}"/>
              </a:ext>
            </a:extLst>
          </p:cNvPr>
          <p:cNvSpPr txBox="1"/>
          <p:nvPr/>
        </p:nvSpPr>
        <p:spPr>
          <a:xfrm>
            <a:off x="3877504" y="5411015"/>
            <a:ext cx="18521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 dirty="0"/>
              <a:t>遅い</a:t>
            </a:r>
            <a:endParaRPr kumimoji="1" lang="ja-JP" altLang="en-US" sz="3600" b="1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81A03150-E1AA-9C92-E76D-1A0687EE4A91}"/>
              </a:ext>
            </a:extLst>
          </p:cNvPr>
          <p:cNvSpPr txBox="1"/>
          <p:nvPr/>
        </p:nvSpPr>
        <p:spPr>
          <a:xfrm>
            <a:off x="8532001" y="1914971"/>
            <a:ext cx="30107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 dirty="0"/>
              <a:t>ペース</a:t>
            </a:r>
            <a:endParaRPr kumimoji="1" lang="ja-JP" altLang="en-US" sz="3600" b="1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97F83CF3-E7FC-F809-A033-8C5618FF34FE}"/>
              </a:ext>
            </a:extLst>
          </p:cNvPr>
          <p:cNvSpPr txBox="1"/>
          <p:nvPr/>
        </p:nvSpPr>
        <p:spPr>
          <a:xfrm>
            <a:off x="1776082" y="1392122"/>
            <a:ext cx="18521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 dirty="0"/>
              <a:t>光速</a:t>
            </a:r>
            <a:endParaRPr kumimoji="1" lang="ja-JP" altLang="en-US" sz="3600" b="1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3CCA08A7-78C8-DE51-5556-9C70FFA09FCE}"/>
              </a:ext>
            </a:extLst>
          </p:cNvPr>
          <p:cNvSpPr txBox="1"/>
          <p:nvPr/>
        </p:nvSpPr>
        <p:spPr>
          <a:xfrm>
            <a:off x="5091042" y="670114"/>
            <a:ext cx="18521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 dirty="0"/>
              <a:t>高速</a:t>
            </a:r>
            <a:endParaRPr kumimoji="1" lang="ja-JP" altLang="en-US" sz="3600" b="1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09911FD7-5165-CC91-C8CC-0A767398C096}"/>
              </a:ext>
            </a:extLst>
          </p:cNvPr>
          <p:cNvSpPr txBox="1"/>
          <p:nvPr/>
        </p:nvSpPr>
        <p:spPr>
          <a:xfrm>
            <a:off x="5376842" y="1593444"/>
            <a:ext cx="18521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 dirty="0"/>
              <a:t>俊足</a:t>
            </a:r>
            <a:endParaRPr kumimoji="1" lang="ja-JP" altLang="en-US" sz="3600" b="1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FE7DCF6C-CC56-926F-D96B-FABA14A67C2E}"/>
              </a:ext>
            </a:extLst>
          </p:cNvPr>
          <p:cNvSpPr txBox="1"/>
          <p:nvPr/>
        </p:nvSpPr>
        <p:spPr>
          <a:xfrm>
            <a:off x="2416530" y="2845468"/>
            <a:ext cx="18521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 dirty="0"/>
              <a:t>一瞬</a:t>
            </a:r>
            <a:endParaRPr kumimoji="1" lang="ja-JP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665344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C8C4B9-B7A9-D48C-3D31-ADF91920CB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E4EE018-41FA-E6B7-1A44-7530A7EA3168}"/>
              </a:ext>
            </a:extLst>
          </p:cNvPr>
          <p:cNvSpPr txBox="1"/>
          <p:nvPr/>
        </p:nvSpPr>
        <p:spPr>
          <a:xfrm>
            <a:off x="239986" y="210303"/>
            <a:ext cx="22068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b="1" dirty="0"/>
              <a:t>秒速　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A110092-4D44-4A40-4323-41BBCE4EA280}"/>
              </a:ext>
            </a:extLst>
          </p:cNvPr>
          <p:cNvSpPr txBox="1"/>
          <p:nvPr/>
        </p:nvSpPr>
        <p:spPr>
          <a:xfrm>
            <a:off x="707923" y="1230314"/>
            <a:ext cx="105303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/>
              <a:t>50</a:t>
            </a:r>
            <a:r>
              <a:rPr kumimoji="1" lang="ja-JP" altLang="en-US" sz="6000" b="1" dirty="0"/>
              <a:t>ｍを</a:t>
            </a:r>
            <a:r>
              <a:rPr kumimoji="1" lang="en-US" altLang="ja-JP" sz="6000" b="1" dirty="0"/>
              <a:t>8</a:t>
            </a:r>
            <a:r>
              <a:rPr kumimoji="1" lang="ja-JP" altLang="en-US" sz="6000" b="1" dirty="0"/>
              <a:t>秒で走る さとしは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0D3D1F9-3C9F-EAA9-D3BB-AA80281B7275}"/>
              </a:ext>
            </a:extLst>
          </p:cNvPr>
          <p:cNvSpPr txBox="1"/>
          <p:nvPr/>
        </p:nvSpPr>
        <p:spPr>
          <a:xfrm>
            <a:off x="2291831" y="2150721"/>
            <a:ext cx="47716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b="1" dirty="0"/>
              <a:t>50÷8</a:t>
            </a:r>
            <a:r>
              <a:rPr lang="ja-JP" altLang="en-US" sz="6000" b="1" dirty="0"/>
              <a:t>＝</a:t>
            </a:r>
            <a:r>
              <a:rPr lang="en-US" altLang="ja-JP" sz="6000" b="1" dirty="0"/>
              <a:t>6.25</a:t>
            </a:r>
            <a:endParaRPr kumimoji="1" lang="ja-JP" altLang="en-US" sz="6000" b="1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BD0DBD5-7693-54AC-4C6B-FE70801EF452}"/>
              </a:ext>
            </a:extLst>
          </p:cNvPr>
          <p:cNvSpPr txBox="1"/>
          <p:nvPr/>
        </p:nvSpPr>
        <p:spPr>
          <a:xfrm>
            <a:off x="7299913" y="2172708"/>
            <a:ext cx="40945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0" b="1" dirty="0"/>
              <a:t>秒速</a:t>
            </a:r>
            <a:r>
              <a:rPr lang="en-US" altLang="ja-JP" sz="6000" b="1" dirty="0"/>
              <a:t>6.25</a:t>
            </a:r>
            <a:r>
              <a:rPr lang="ja-JP" altLang="en-US" sz="6000" b="1" dirty="0"/>
              <a:t>ｍ</a:t>
            </a:r>
            <a:endParaRPr kumimoji="1" lang="ja-JP" altLang="en-US" sz="6000" b="1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37AFF05-6F3E-2A4F-EC7C-CE5BE7390D51}"/>
              </a:ext>
            </a:extLst>
          </p:cNvPr>
          <p:cNvSpPr txBox="1"/>
          <p:nvPr/>
        </p:nvSpPr>
        <p:spPr>
          <a:xfrm>
            <a:off x="707923" y="3429000"/>
            <a:ext cx="105303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/>
              <a:t>50</a:t>
            </a:r>
            <a:r>
              <a:rPr kumimoji="1" lang="ja-JP" altLang="en-US" sz="6000" b="1" dirty="0"/>
              <a:t>ｍを</a:t>
            </a:r>
            <a:r>
              <a:rPr kumimoji="1" lang="en-US" altLang="ja-JP" sz="6000" b="1" dirty="0"/>
              <a:t>9</a:t>
            </a:r>
            <a:r>
              <a:rPr kumimoji="1" lang="ja-JP" altLang="en-US" sz="6000" b="1" dirty="0"/>
              <a:t>秒で走る たいきは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11E4F1D-096D-AE40-434E-85A20489D81E}"/>
              </a:ext>
            </a:extLst>
          </p:cNvPr>
          <p:cNvSpPr txBox="1"/>
          <p:nvPr/>
        </p:nvSpPr>
        <p:spPr>
          <a:xfrm>
            <a:off x="953729" y="4435836"/>
            <a:ext cx="53526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b="1" dirty="0"/>
              <a:t>50÷9</a:t>
            </a:r>
            <a:r>
              <a:rPr lang="ja-JP" altLang="en-US" sz="6000" b="1" dirty="0"/>
              <a:t>＝</a:t>
            </a:r>
            <a:r>
              <a:rPr lang="en-US" altLang="ja-JP" sz="6000" b="1" dirty="0"/>
              <a:t>5.55…</a:t>
            </a:r>
            <a:endParaRPr kumimoji="1" lang="ja-JP" altLang="en-US" sz="6000" b="1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6086BB4F-8144-0036-78C0-639E90483E64}"/>
              </a:ext>
            </a:extLst>
          </p:cNvPr>
          <p:cNvSpPr txBox="1"/>
          <p:nvPr/>
        </p:nvSpPr>
        <p:spPr>
          <a:xfrm>
            <a:off x="6725011" y="4383973"/>
            <a:ext cx="48770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0" b="1" dirty="0"/>
              <a:t>秒速約</a:t>
            </a:r>
            <a:r>
              <a:rPr lang="en-US" altLang="ja-JP" sz="6000" b="1" dirty="0"/>
              <a:t>5.56</a:t>
            </a:r>
            <a:r>
              <a:rPr lang="ja-JP" altLang="en-US" sz="6000" b="1" dirty="0"/>
              <a:t>ｍ</a:t>
            </a:r>
            <a:endParaRPr kumimoji="1" lang="ja-JP" alt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2601422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8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82954A5-4AE6-4AF2-9C1A-F762E41357FD}"/>
              </a:ext>
            </a:extLst>
          </p:cNvPr>
          <p:cNvSpPr txBox="1"/>
          <p:nvPr/>
        </p:nvSpPr>
        <p:spPr>
          <a:xfrm>
            <a:off x="6786899" y="4336714"/>
            <a:ext cx="5285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/>
              <a:t>1</a:t>
            </a:r>
            <a:r>
              <a:rPr lang="ja-JP" altLang="en-US" sz="3600" b="1" dirty="0"/>
              <a:t>秒間あたり　</a:t>
            </a:r>
            <a:r>
              <a:rPr lang="en-US" altLang="ja-JP" sz="3600" b="1" dirty="0"/>
              <a:t>10.44</a:t>
            </a:r>
            <a:r>
              <a:rPr lang="ja-JP" altLang="en-US" sz="3600" b="1" dirty="0"/>
              <a:t>ｍ</a:t>
            </a:r>
            <a:endParaRPr kumimoji="1" lang="ja-JP" altLang="en-US" sz="3600" b="1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C6C34A2-25D7-418E-A9DB-5AD069ECA86D}"/>
              </a:ext>
            </a:extLst>
          </p:cNvPr>
          <p:cNvSpPr txBox="1"/>
          <p:nvPr/>
        </p:nvSpPr>
        <p:spPr>
          <a:xfrm>
            <a:off x="9526292" y="4983045"/>
            <a:ext cx="1969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/>
              <a:t>10.44</a:t>
            </a:r>
            <a:r>
              <a:rPr lang="ja-JP" altLang="en-US" sz="3600" b="1" dirty="0"/>
              <a:t>ｍ</a:t>
            </a:r>
            <a:endParaRPr kumimoji="1" lang="ja-JP" altLang="en-US" sz="3600" b="1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782D6DB-8713-4E34-BDA9-3F11DD50EAE3}"/>
              </a:ext>
            </a:extLst>
          </p:cNvPr>
          <p:cNvSpPr txBox="1"/>
          <p:nvPr/>
        </p:nvSpPr>
        <p:spPr>
          <a:xfrm>
            <a:off x="8513747" y="4965422"/>
            <a:ext cx="1400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/>
              <a:t>秒速</a:t>
            </a:r>
            <a:endParaRPr kumimoji="1" lang="ja-JP" altLang="en-US" sz="3600" b="1" dirty="0"/>
          </a:p>
        </p:txBody>
      </p:sp>
      <p:sp>
        <p:nvSpPr>
          <p:cNvPr id="8" name="矢印: 右 7">
            <a:extLst>
              <a:ext uri="{FF2B5EF4-FFF2-40B4-BE49-F238E27FC236}">
                <a16:creationId xmlns:a16="http://schemas.microsoft.com/office/drawing/2014/main" id="{44A620A9-AC53-406E-A74E-C9A352227449}"/>
              </a:ext>
            </a:extLst>
          </p:cNvPr>
          <p:cNvSpPr/>
          <p:nvPr/>
        </p:nvSpPr>
        <p:spPr>
          <a:xfrm>
            <a:off x="7829424" y="5055309"/>
            <a:ext cx="59941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1601C31-A2B0-476A-9639-2E5F0CBD4F75}"/>
              </a:ext>
            </a:extLst>
          </p:cNvPr>
          <p:cNvSpPr txBox="1"/>
          <p:nvPr/>
        </p:nvSpPr>
        <p:spPr>
          <a:xfrm>
            <a:off x="49433" y="3719786"/>
            <a:ext cx="10666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/>
              <a:t>ウサインボルト　</a:t>
            </a:r>
            <a:r>
              <a:rPr lang="en-US" altLang="ja-JP" sz="3600" b="1" dirty="0"/>
              <a:t> 100m</a:t>
            </a:r>
            <a:r>
              <a:rPr lang="ja-JP" altLang="en-US" sz="3600" b="1" dirty="0"/>
              <a:t>　</a:t>
            </a:r>
            <a:r>
              <a:rPr lang="en-US" altLang="ja-JP" sz="3600" b="1" dirty="0"/>
              <a:t>9</a:t>
            </a:r>
            <a:r>
              <a:rPr lang="ja-JP" altLang="en-US" sz="3600" b="1" dirty="0"/>
              <a:t>秒</a:t>
            </a:r>
            <a:r>
              <a:rPr lang="en-US" altLang="ja-JP" sz="3600" b="1" dirty="0"/>
              <a:t>58</a:t>
            </a:r>
            <a:r>
              <a:rPr lang="ja-JP" altLang="en-US" sz="3600" b="1" dirty="0"/>
              <a:t>　　</a:t>
            </a:r>
            <a:r>
              <a:rPr lang="en-US" altLang="ja-JP" sz="3600" b="1" dirty="0"/>
              <a:t>50</a:t>
            </a:r>
            <a:r>
              <a:rPr lang="ja-JP" altLang="en-US" sz="3600" b="1" dirty="0"/>
              <a:t>ｍ </a:t>
            </a:r>
            <a:r>
              <a:rPr lang="en-US" altLang="ja-JP" sz="3600" b="1" dirty="0"/>
              <a:t>4</a:t>
            </a:r>
            <a:r>
              <a:rPr lang="ja-JP" altLang="en-US" sz="3600" b="1" dirty="0"/>
              <a:t>秒</a:t>
            </a:r>
            <a:r>
              <a:rPr lang="en-US" altLang="ja-JP" sz="3600" b="1" dirty="0"/>
              <a:t>79</a:t>
            </a:r>
            <a:endParaRPr kumimoji="1" lang="ja-JP" altLang="en-US" sz="3600" b="1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8449CAA-4750-4271-96E7-C83AAA84A80E}"/>
              </a:ext>
            </a:extLst>
          </p:cNvPr>
          <p:cNvSpPr txBox="1"/>
          <p:nvPr/>
        </p:nvSpPr>
        <p:spPr>
          <a:xfrm>
            <a:off x="1086646" y="693440"/>
            <a:ext cx="3513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/>
              <a:t>服部廉太郎さん</a:t>
            </a:r>
            <a:endParaRPr kumimoji="1" lang="ja-JP" altLang="en-US" sz="3600" b="1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D73D740-3DEF-43DA-9A3F-4E80B4AB6CE8}"/>
              </a:ext>
            </a:extLst>
          </p:cNvPr>
          <p:cNvSpPr txBox="1"/>
          <p:nvPr/>
        </p:nvSpPr>
        <p:spPr>
          <a:xfrm>
            <a:off x="518669" y="65818"/>
            <a:ext cx="95498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/>
              <a:t>小学校</a:t>
            </a:r>
            <a:r>
              <a:rPr lang="en-US" altLang="ja-JP" sz="3600" b="1" dirty="0"/>
              <a:t>100</a:t>
            </a:r>
            <a:r>
              <a:rPr lang="ja-JP" altLang="en-US" sz="3600" b="1" dirty="0"/>
              <a:t>走　日本記録　</a:t>
            </a:r>
            <a:r>
              <a:rPr lang="en-US" altLang="ja-JP" sz="3600" b="1" dirty="0"/>
              <a:t>2018</a:t>
            </a:r>
            <a:r>
              <a:rPr lang="ja-JP" altLang="en-US" sz="3600" b="1" dirty="0"/>
              <a:t>年</a:t>
            </a:r>
            <a:endParaRPr kumimoji="1" lang="ja-JP" altLang="en-US" sz="3600" b="1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486D561-5801-4CCB-BFCA-15335910341B}"/>
              </a:ext>
            </a:extLst>
          </p:cNvPr>
          <p:cNvSpPr txBox="1"/>
          <p:nvPr/>
        </p:nvSpPr>
        <p:spPr>
          <a:xfrm>
            <a:off x="250840" y="3181050"/>
            <a:ext cx="4166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/>
              <a:t>世界記録　</a:t>
            </a:r>
            <a:r>
              <a:rPr lang="en-US" altLang="ja-JP" sz="3600" b="1" dirty="0"/>
              <a:t>2009</a:t>
            </a:r>
            <a:r>
              <a:rPr lang="ja-JP" altLang="en-US" sz="3600" b="1" dirty="0"/>
              <a:t>年</a:t>
            </a:r>
            <a:endParaRPr kumimoji="1" lang="ja-JP" altLang="en-US" sz="3600" b="1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279F158-15C4-49F4-884F-3039AF519E90}"/>
              </a:ext>
            </a:extLst>
          </p:cNvPr>
          <p:cNvSpPr txBox="1"/>
          <p:nvPr/>
        </p:nvSpPr>
        <p:spPr>
          <a:xfrm>
            <a:off x="5887810" y="1262256"/>
            <a:ext cx="5251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/>
              <a:t>１秒間あたり　</a:t>
            </a:r>
            <a:r>
              <a:rPr lang="en-US" altLang="ja-JP" sz="3600" b="1" dirty="0"/>
              <a:t>8.53</a:t>
            </a:r>
            <a:r>
              <a:rPr lang="ja-JP" altLang="en-US" sz="3600" b="1" dirty="0"/>
              <a:t>ｍ</a:t>
            </a:r>
            <a:endParaRPr kumimoji="1" lang="ja-JP" altLang="en-US" sz="3600" b="1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FC014B39-D15A-49A5-8466-2D829684DB76}"/>
              </a:ext>
            </a:extLst>
          </p:cNvPr>
          <p:cNvSpPr txBox="1"/>
          <p:nvPr/>
        </p:nvSpPr>
        <p:spPr>
          <a:xfrm>
            <a:off x="9131788" y="1854789"/>
            <a:ext cx="1969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/>
              <a:t>8.53</a:t>
            </a:r>
            <a:r>
              <a:rPr kumimoji="1" lang="ja-JP" altLang="en-US" sz="3600" b="1" dirty="0"/>
              <a:t>ｍ</a:t>
            </a:r>
          </a:p>
        </p:txBody>
      </p:sp>
      <p:sp>
        <p:nvSpPr>
          <p:cNvPr id="16" name="矢印: 右 15">
            <a:extLst>
              <a:ext uri="{FF2B5EF4-FFF2-40B4-BE49-F238E27FC236}">
                <a16:creationId xmlns:a16="http://schemas.microsoft.com/office/drawing/2014/main" id="{0085B9B5-0B21-4AFD-81BA-5BD0FA431CE0}"/>
              </a:ext>
            </a:extLst>
          </p:cNvPr>
          <p:cNvSpPr/>
          <p:nvPr/>
        </p:nvSpPr>
        <p:spPr>
          <a:xfrm>
            <a:off x="7472273" y="1877517"/>
            <a:ext cx="56677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C691F275-A9C8-4ECE-98A5-D2157A1071E6}"/>
              </a:ext>
            </a:extLst>
          </p:cNvPr>
          <p:cNvSpPr txBox="1"/>
          <p:nvPr/>
        </p:nvSpPr>
        <p:spPr>
          <a:xfrm>
            <a:off x="8028538" y="1872412"/>
            <a:ext cx="1400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/>
              <a:t>秒速</a:t>
            </a:r>
            <a:endParaRPr kumimoji="1" lang="ja-JP" altLang="en-US" sz="3600" b="1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39FDC0D-CEC5-4EA0-A365-9E2DBC002B41}"/>
              </a:ext>
            </a:extLst>
          </p:cNvPr>
          <p:cNvSpPr txBox="1"/>
          <p:nvPr/>
        </p:nvSpPr>
        <p:spPr>
          <a:xfrm>
            <a:off x="4417210" y="645517"/>
            <a:ext cx="72524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/>
              <a:t>100m</a:t>
            </a:r>
            <a:r>
              <a:rPr lang="ja-JP" altLang="en-US" sz="3600" b="1" dirty="0"/>
              <a:t>　</a:t>
            </a:r>
            <a:r>
              <a:rPr lang="en-US" altLang="ja-JP" sz="3600" b="1" dirty="0"/>
              <a:t>11</a:t>
            </a:r>
            <a:r>
              <a:rPr lang="ja-JP" altLang="en-US" sz="3600" b="1" dirty="0"/>
              <a:t>秒</a:t>
            </a:r>
            <a:r>
              <a:rPr lang="en-US" altLang="ja-JP" sz="3600" b="1" dirty="0"/>
              <a:t>72</a:t>
            </a:r>
            <a:r>
              <a:rPr lang="ja-JP" altLang="en-US" sz="3600" b="1" dirty="0"/>
              <a:t>　 </a:t>
            </a:r>
            <a:r>
              <a:rPr lang="en-US" altLang="ja-JP" sz="3600" b="1" dirty="0"/>
              <a:t>50</a:t>
            </a:r>
            <a:r>
              <a:rPr lang="ja-JP" altLang="en-US" sz="3600" b="1" dirty="0"/>
              <a:t>ｍ </a:t>
            </a:r>
            <a:r>
              <a:rPr lang="en-US" altLang="ja-JP" sz="3600" b="1" dirty="0"/>
              <a:t>5</a:t>
            </a:r>
            <a:r>
              <a:rPr lang="ja-JP" altLang="en-US" sz="3600" b="1" dirty="0"/>
              <a:t>秒</a:t>
            </a:r>
            <a:r>
              <a:rPr lang="en-US" altLang="ja-JP" sz="3600" b="1" dirty="0"/>
              <a:t>86</a:t>
            </a:r>
            <a:r>
              <a:rPr lang="ja-JP" altLang="en-US" sz="3600" b="1" dirty="0"/>
              <a:t>　</a:t>
            </a:r>
            <a:endParaRPr kumimoji="1" lang="ja-JP" altLang="en-US" sz="3600" b="1" dirty="0"/>
          </a:p>
        </p:txBody>
      </p: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1697848D-8486-4594-9C16-C1284F088B8B}"/>
              </a:ext>
            </a:extLst>
          </p:cNvPr>
          <p:cNvCxnSpPr>
            <a:cxnSpLocks/>
          </p:cNvCxnSpPr>
          <p:nvPr/>
        </p:nvCxnSpPr>
        <p:spPr>
          <a:xfrm>
            <a:off x="232604" y="2515376"/>
            <a:ext cx="4083757" cy="0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12DD8F16-59D9-45E0-8A66-E61AEA3DEF71}"/>
              </a:ext>
            </a:extLst>
          </p:cNvPr>
          <p:cNvCxnSpPr>
            <a:cxnSpLocks/>
          </p:cNvCxnSpPr>
          <p:nvPr/>
        </p:nvCxnSpPr>
        <p:spPr>
          <a:xfrm>
            <a:off x="195545" y="3015520"/>
            <a:ext cx="5364727" cy="0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59C1184E-D39C-4C38-99A3-F589102C36E3}"/>
              </a:ext>
            </a:extLst>
          </p:cNvPr>
          <p:cNvCxnSpPr>
            <a:cxnSpLocks/>
          </p:cNvCxnSpPr>
          <p:nvPr/>
        </p:nvCxnSpPr>
        <p:spPr>
          <a:xfrm flipV="1">
            <a:off x="5565058" y="2193931"/>
            <a:ext cx="0" cy="87984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66F15C75-0E63-4289-81BD-792390EA2F75}"/>
              </a:ext>
            </a:extLst>
          </p:cNvPr>
          <p:cNvSpPr txBox="1"/>
          <p:nvPr/>
        </p:nvSpPr>
        <p:spPr>
          <a:xfrm>
            <a:off x="3487359" y="1917141"/>
            <a:ext cx="135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/>
              <a:t>82</a:t>
            </a:r>
            <a:r>
              <a:rPr kumimoji="1" lang="ja-JP" altLang="en-US" sz="3600" b="1" dirty="0"/>
              <a:t>ｍ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658C2E4B-D6CD-455E-836C-465C2DF32BE9}"/>
              </a:ext>
            </a:extLst>
          </p:cNvPr>
          <p:cNvSpPr txBox="1"/>
          <p:nvPr/>
        </p:nvSpPr>
        <p:spPr>
          <a:xfrm>
            <a:off x="4891380" y="3015520"/>
            <a:ext cx="1498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/>
              <a:t>100</a:t>
            </a:r>
            <a:r>
              <a:rPr kumimoji="1" lang="ja-JP" altLang="en-US" sz="3600" b="1" dirty="0"/>
              <a:t>ｍ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F2D946E-5A2A-FDF6-6C22-3FAAD5A47969}"/>
              </a:ext>
            </a:extLst>
          </p:cNvPr>
          <p:cNvSpPr txBox="1"/>
          <p:nvPr/>
        </p:nvSpPr>
        <p:spPr>
          <a:xfrm>
            <a:off x="9306797" y="2400172"/>
            <a:ext cx="2818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/>
              <a:t>分速約</a:t>
            </a:r>
            <a:r>
              <a:rPr lang="en-US" altLang="ja-JP" sz="3600" b="1" dirty="0"/>
              <a:t>512</a:t>
            </a:r>
            <a:r>
              <a:rPr kumimoji="1" lang="ja-JP" altLang="en-US" sz="3600" b="1" dirty="0"/>
              <a:t>ｍ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7B4841C-8A69-3E5C-76F7-A2EAD2F7CC93}"/>
              </a:ext>
            </a:extLst>
          </p:cNvPr>
          <p:cNvSpPr txBox="1"/>
          <p:nvPr/>
        </p:nvSpPr>
        <p:spPr>
          <a:xfrm>
            <a:off x="9131788" y="5462379"/>
            <a:ext cx="28717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分速約</a:t>
            </a:r>
            <a:r>
              <a:rPr kumimoji="1" lang="en-US" altLang="ja-JP" sz="3600" b="1" dirty="0"/>
              <a:t>626</a:t>
            </a:r>
            <a:r>
              <a:rPr kumimoji="1" lang="ja-JP" altLang="en-US" sz="3600" b="1" dirty="0"/>
              <a:t>ｍ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4BFC2F66-A151-7447-35C9-290961C92F6D}"/>
              </a:ext>
            </a:extLst>
          </p:cNvPr>
          <p:cNvSpPr txBox="1"/>
          <p:nvPr/>
        </p:nvSpPr>
        <p:spPr>
          <a:xfrm>
            <a:off x="9343856" y="2873837"/>
            <a:ext cx="28717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時速約</a:t>
            </a:r>
            <a:r>
              <a:rPr kumimoji="1" lang="en-US" altLang="ja-JP" sz="3600" b="1" dirty="0"/>
              <a:t>31</a:t>
            </a:r>
            <a:r>
              <a:rPr kumimoji="1" lang="ja-JP" altLang="en-US" sz="3600" b="1" dirty="0"/>
              <a:t>㎞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36FB4827-AB2E-102D-322B-FDA4061FE3F5}"/>
              </a:ext>
            </a:extLst>
          </p:cNvPr>
          <p:cNvSpPr txBox="1"/>
          <p:nvPr/>
        </p:nvSpPr>
        <p:spPr>
          <a:xfrm>
            <a:off x="9186367" y="5936407"/>
            <a:ext cx="27625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時速約</a:t>
            </a:r>
            <a:r>
              <a:rPr kumimoji="1" lang="en-US" altLang="ja-JP" sz="3600" b="1" dirty="0"/>
              <a:t>38</a:t>
            </a:r>
            <a:r>
              <a:rPr kumimoji="1" lang="ja-JP" altLang="en-US" sz="3600" b="1" dirty="0"/>
              <a:t>㎞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3187115D-03D1-3CE2-3610-8F902CEC7344}"/>
              </a:ext>
            </a:extLst>
          </p:cNvPr>
          <p:cNvSpPr txBox="1"/>
          <p:nvPr/>
        </p:nvSpPr>
        <p:spPr>
          <a:xfrm>
            <a:off x="120008" y="5164551"/>
            <a:ext cx="77597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/>
              <a:t>　山縣亮太　</a:t>
            </a:r>
            <a:r>
              <a:rPr lang="en-US" altLang="ja-JP" sz="3600" b="1" dirty="0"/>
              <a:t>100</a:t>
            </a:r>
            <a:r>
              <a:rPr lang="ja-JP" altLang="en-US" sz="3600" b="1" dirty="0"/>
              <a:t>ｍ </a:t>
            </a:r>
            <a:r>
              <a:rPr lang="en-US" altLang="ja-JP" sz="3600" b="1" dirty="0"/>
              <a:t>9</a:t>
            </a:r>
            <a:r>
              <a:rPr lang="ja-JP" altLang="en-US" sz="3600" b="1" dirty="0"/>
              <a:t>秒</a:t>
            </a:r>
            <a:r>
              <a:rPr lang="en-US" altLang="ja-JP" sz="3600" b="1" dirty="0"/>
              <a:t>95</a:t>
            </a:r>
            <a:r>
              <a:rPr lang="ja-JP" altLang="en-US" sz="3600" b="1" dirty="0"/>
              <a:t>　</a:t>
            </a:r>
            <a:endParaRPr lang="en-US" altLang="ja-JP" sz="3600" b="1" dirty="0"/>
          </a:p>
          <a:p>
            <a:r>
              <a:rPr lang="ja-JP" altLang="en-US" sz="3600" b="1" dirty="0"/>
              <a:t>秒速</a:t>
            </a:r>
            <a:r>
              <a:rPr lang="en-US" altLang="ja-JP" sz="3600" b="1" dirty="0"/>
              <a:t>10.1</a:t>
            </a:r>
            <a:r>
              <a:rPr lang="ja-JP" altLang="en-US" sz="3600" b="1" dirty="0"/>
              <a:t>ｍ　分速</a:t>
            </a:r>
            <a:r>
              <a:rPr lang="en-US" altLang="ja-JP" sz="3600" b="1" dirty="0"/>
              <a:t>606</a:t>
            </a:r>
            <a:r>
              <a:rPr lang="ja-JP" altLang="en-US" sz="3600" b="1" dirty="0"/>
              <a:t>ｍ　時速</a:t>
            </a:r>
            <a:r>
              <a:rPr lang="en-US" altLang="ja-JP" sz="3600" b="1" dirty="0"/>
              <a:t>36</a:t>
            </a:r>
            <a:r>
              <a:rPr lang="ja-JP" altLang="en-US" sz="3600" b="1" dirty="0"/>
              <a:t>㎞</a:t>
            </a:r>
            <a:endParaRPr kumimoji="1" lang="ja-JP" altLang="en-US" sz="3600" b="1" dirty="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30E221E9-02A4-25B7-6F1E-D27DB768F958}"/>
              </a:ext>
            </a:extLst>
          </p:cNvPr>
          <p:cNvSpPr txBox="1"/>
          <p:nvPr/>
        </p:nvSpPr>
        <p:spPr>
          <a:xfrm>
            <a:off x="3479790" y="2470702"/>
            <a:ext cx="3705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/>
              <a:t>18</a:t>
            </a:r>
            <a:r>
              <a:rPr lang="ja-JP" altLang="en-US" sz="3200" b="1" dirty="0"/>
              <a:t>ｍの差がつく</a:t>
            </a:r>
            <a:endParaRPr kumimoji="1" lang="ja-JP" altLang="en-US" sz="3200" b="1" dirty="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F42BA2AA-1AEC-416A-29DD-93931E2DECAC}"/>
              </a:ext>
            </a:extLst>
          </p:cNvPr>
          <p:cNvSpPr txBox="1"/>
          <p:nvPr/>
        </p:nvSpPr>
        <p:spPr>
          <a:xfrm>
            <a:off x="232604" y="1831440"/>
            <a:ext cx="29591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/>
              <a:t>ボルトと走ると</a:t>
            </a:r>
            <a:endParaRPr kumimoji="1" lang="ja-JP" altLang="en-US" sz="3200" b="1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8549C1A5-5DE0-BFFF-CEDF-72DA5AA014FD}"/>
              </a:ext>
            </a:extLst>
          </p:cNvPr>
          <p:cNvSpPr txBox="1"/>
          <p:nvPr/>
        </p:nvSpPr>
        <p:spPr>
          <a:xfrm>
            <a:off x="3441" y="4578636"/>
            <a:ext cx="3807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/>
              <a:t>日本記録</a:t>
            </a:r>
            <a:r>
              <a:rPr lang="en-US" altLang="ja-JP" sz="3600" b="1" dirty="0"/>
              <a:t>2021</a:t>
            </a:r>
            <a:r>
              <a:rPr lang="ja-JP" altLang="en-US" sz="3600" b="1" dirty="0"/>
              <a:t>年</a:t>
            </a:r>
            <a:endParaRPr kumimoji="1" lang="ja-JP" altLang="en-US" sz="3600" b="1" dirty="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4E1D467B-92ED-C530-1046-63D7AB325251}"/>
              </a:ext>
            </a:extLst>
          </p:cNvPr>
          <p:cNvSpPr txBox="1"/>
          <p:nvPr/>
        </p:nvSpPr>
        <p:spPr>
          <a:xfrm>
            <a:off x="1078533" y="6261435"/>
            <a:ext cx="29591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/>
              <a:t>ボルト走ると</a:t>
            </a:r>
            <a:endParaRPr kumimoji="1" lang="ja-JP" altLang="en-US" sz="3200" b="1" dirty="0"/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4362BE01-6D9F-85D1-9A4E-E335524474B4}"/>
              </a:ext>
            </a:extLst>
          </p:cNvPr>
          <p:cNvSpPr txBox="1"/>
          <p:nvPr/>
        </p:nvSpPr>
        <p:spPr>
          <a:xfrm>
            <a:off x="3811107" y="6261435"/>
            <a:ext cx="38076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/>
              <a:t>約</a:t>
            </a:r>
            <a:r>
              <a:rPr lang="en-US" altLang="ja-JP" sz="3200" b="1" dirty="0"/>
              <a:t>3</a:t>
            </a:r>
            <a:r>
              <a:rPr lang="ja-JP" altLang="en-US" sz="3200" b="1" dirty="0"/>
              <a:t>ｍの差がつく</a:t>
            </a:r>
            <a:endParaRPr kumimoji="1" lang="ja-JP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136787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  <p:bldP spid="9" grpId="0"/>
      <p:bldP spid="10" grpId="0"/>
      <p:bldP spid="11" grpId="0"/>
      <p:bldP spid="12" grpId="0"/>
      <p:bldP spid="13" grpId="0"/>
      <p:bldP spid="15" grpId="0"/>
      <p:bldP spid="16" grpId="0" animBg="1"/>
      <p:bldP spid="17" grpId="0"/>
      <p:bldP spid="19" grpId="0"/>
      <p:bldP spid="27" grpId="0"/>
      <p:bldP spid="28" grpId="0"/>
      <p:bldP spid="3" grpId="0"/>
      <p:bldP spid="4" grpId="0"/>
      <p:bldP spid="14" grpId="0"/>
      <p:bldP spid="20" grpId="0"/>
      <p:bldP spid="24" grpId="0"/>
      <p:bldP spid="34" grpId="0"/>
      <p:bldP spid="35" grpId="0"/>
      <p:bldP spid="36" grpId="0"/>
      <p:bldP spid="37" grpId="0"/>
      <p:bldP spid="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B4F12F6-B346-4645-8275-5C2914D6450E}"/>
              </a:ext>
            </a:extLst>
          </p:cNvPr>
          <p:cNvSpPr txBox="1"/>
          <p:nvPr/>
        </p:nvSpPr>
        <p:spPr>
          <a:xfrm>
            <a:off x="159605" y="0"/>
            <a:ext cx="1600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速さ</a:t>
            </a:r>
            <a:endParaRPr kumimoji="1" lang="ja-JP" altLang="en-US" sz="2000" b="1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3CCACB1-8AA9-4324-A61D-900097DE5DA8}"/>
              </a:ext>
            </a:extLst>
          </p:cNvPr>
          <p:cNvSpPr txBox="1"/>
          <p:nvPr/>
        </p:nvSpPr>
        <p:spPr>
          <a:xfrm>
            <a:off x="292740" y="2664775"/>
            <a:ext cx="22068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b="1" dirty="0"/>
              <a:t>分速　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3779F0C-26C4-4743-8031-2A59A731E1C9}"/>
              </a:ext>
            </a:extLst>
          </p:cNvPr>
          <p:cNvSpPr txBox="1"/>
          <p:nvPr/>
        </p:nvSpPr>
        <p:spPr>
          <a:xfrm>
            <a:off x="159605" y="562789"/>
            <a:ext cx="22068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b="1" dirty="0"/>
              <a:t>秒速　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861E321-5682-4174-AB11-89FFEE92DD14}"/>
              </a:ext>
            </a:extLst>
          </p:cNvPr>
          <p:cNvSpPr txBox="1"/>
          <p:nvPr/>
        </p:nvSpPr>
        <p:spPr>
          <a:xfrm>
            <a:off x="377009" y="4766762"/>
            <a:ext cx="22068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b="1" dirty="0"/>
              <a:t>時速　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81927EF-6644-42D6-9397-36BAA3980D0D}"/>
              </a:ext>
            </a:extLst>
          </p:cNvPr>
          <p:cNvSpPr txBox="1"/>
          <p:nvPr/>
        </p:nvSpPr>
        <p:spPr>
          <a:xfrm>
            <a:off x="2634074" y="562789"/>
            <a:ext cx="93983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b="1" dirty="0"/>
              <a:t>１秒間あたりに進む道のりで表した速さ　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5C3E467-127E-4D32-AC98-A19F65299E33}"/>
              </a:ext>
            </a:extLst>
          </p:cNvPr>
          <p:cNvSpPr txBox="1"/>
          <p:nvPr/>
        </p:nvSpPr>
        <p:spPr>
          <a:xfrm>
            <a:off x="2583903" y="2664775"/>
            <a:ext cx="93983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b="1" dirty="0"/>
              <a:t>１分間あたりに進む道のりで表した速さ　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8D1855C-56C9-4220-A073-3EAF717EEE74}"/>
              </a:ext>
            </a:extLst>
          </p:cNvPr>
          <p:cNvSpPr txBox="1"/>
          <p:nvPr/>
        </p:nvSpPr>
        <p:spPr>
          <a:xfrm>
            <a:off x="2793680" y="4766762"/>
            <a:ext cx="93983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b="1" dirty="0"/>
              <a:t>１時間あたりに進む道のりで表した速さ　</a:t>
            </a:r>
          </a:p>
        </p:txBody>
      </p:sp>
    </p:spTree>
    <p:extLst>
      <p:ext uri="{BB962C8B-B14F-4D97-AF65-F5344CB8AC3E}">
        <p14:creationId xmlns:p14="http://schemas.microsoft.com/office/powerpoint/2010/main" val="222683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6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867B151-B180-E70F-46A6-3D5BA9A5B0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C3FD5BE-5F5C-7FF7-899C-6F99CE10576E}"/>
              </a:ext>
            </a:extLst>
          </p:cNvPr>
          <p:cNvSpPr txBox="1"/>
          <p:nvPr/>
        </p:nvSpPr>
        <p:spPr>
          <a:xfrm>
            <a:off x="1338572" y="6100312"/>
            <a:ext cx="94445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/>
              <a:t>時速　</a:t>
            </a:r>
            <a:r>
              <a:rPr lang="en-US" altLang="ja-JP" sz="4000" b="1" dirty="0"/>
              <a:t>1</a:t>
            </a:r>
            <a:r>
              <a:rPr lang="ja-JP" altLang="en-US" sz="4000" b="1" dirty="0"/>
              <a:t>時間あたりに進む道のり</a:t>
            </a:r>
            <a:r>
              <a:rPr lang="en-US" altLang="ja-JP" sz="4000" b="1" dirty="0"/>
              <a:t>(</a:t>
            </a:r>
            <a:r>
              <a:rPr lang="ja-JP" altLang="en-US" sz="4000" b="1" dirty="0"/>
              <a:t>距離</a:t>
            </a:r>
            <a:r>
              <a:rPr lang="en-US" altLang="ja-JP" sz="4000" b="1" dirty="0"/>
              <a:t>)</a:t>
            </a:r>
            <a:endParaRPr kumimoji="1" lang="ja-JP" altLang="en-US" sz="4000" b="1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C6AF59D-76C7-F549-DF21-A100B2651C82}"/>
              </a:ext>
            </a:extLst>
          </p:cNvPr>
          <p:cNvSpPr txBox="1"/>
          <p:nvPr/>
        </p:nvSpPr>
        <p:spPr>
          <a:xfrm>
            <a:off x="308149" y="-49551"/>
            <a:ext cx="8758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/>
              <a:t>速さくらべ　走る速さ</a:t>
            </a:r>
            <a:endParaRPr kumimoji="1" lang="ja-JP" altLang="en-US" sz="4000" b="1" dirty="0"/>
          </a:p>
        </p:txBody>
      </p:sp>
      <p:pic>
        <p:nvPicPr>
          <p:cNvPr id="8" name="図 7" descr="動物, キリン が含まれている画像&#10;&#10;自動的に生成された説明">
            <a:extLst>
              <a:ext uri="{FF2B5EF4-FFF2-40B4-BE49-F238E27FC236}">
                <a16:creationId xmlns:a16="http://schemas.microsoft.com/office/drawing/2014/main" id="{E43AC5C8-32EF-D756-9A65-183AAF9655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92794" y="2163778"/>
            <a:ext cx="1382065" cy="2591980"/>
          </a:xfrm>
          <a:prstGeom prst="rect">
            <a:avLst/>
          </a:prstGeom>
        </p:spPr>
      </p:pic>
      <p:pic>
        <p:nvPicPr>
          <p:cNvPr id="10" name="図 9" descr="ゾウのぬいぐるみ&#10;&#10;中程度の精度で自動的に生成された説明">
            <a:extLst>
              <a:ext uri="{FF2B5EF4-FFF2-40B4-BE49-F238E27FC236}">
                <a16:creationId xmlns:a16="http://schemas.microsoft.com/office/drawing/2014/main" id="{E3BB4B1B-4148-3CAA-9C30-2F75E0100A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30140" y="1467785"/>
            <a:ext cx="1809077" cy="1738693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795AD054-117E-0326-820B-C7234F940B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636" y="3777712"/>
            <a:ext cx="1684559" cy="1482412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72D1BC05-2C05-C29D-19D3-CF9CE80D53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86" y="1634200"/>
            <a:ext cx="1684559" cy="1482412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D56AFB98-6DEA-0C4E-48D8-25D561503B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61037" y="3821109"/>
            <a:ext cx="1295371" cy="1112738"/>
          </a:xfrm>
          <a:prstGeom prst="rect">
            <a:avLst/>
          </a:prstGeom>
        </p:spPr>
      </p:pic>
      <p:pic>
        <p:nvPicPr>
          <p:cNvPr id="35" name="図 34">
            <a:extLst>
              <a:ext uri="{FF2B5EF4-FFF2-40B4-BE49-F238E27FC236}">
                <a16:creationId xmlns:a16="http://schemas.microsoft.com/office/drawing/2014/main" id="{DD36691B-F511-B2E3-6AD5-D1F45A7E0DA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472" y="3587049"/>
            <a:ext cx="1041551" cy="1326817"/>
          </a:xfrm>
          <a:prstGeom prst="rect">
            <a:avLst/>
          </a:prstGeom>
        </p:spPr>
      </p:pic>
      <p:pic>
        <p:nvPicPr>
          <p:cNvPr id="46" name="図 45">
            <a:extLst>
              <a:ext uri="{FF2B5EF4-FFF2-40B4-BE49-F238E27FC236}">
                <a16:creationId xmlns:a16="http://schemas.microsoft.com/office/drawing/2014/main" id="{05B61C88-E945-40ED-54E0-20E7A4E8F7F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48097" y="1307387"/>
            <a:ext cx="1187928" cy="1622958"/>
          </a:xfrm>
          <a:prstGeom prst="rect">
            <a:avLst/>
          </a:prstGeom>
        </p:spPr>
      </p:pic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5B171479-822A-2648-1C08-780C9E8A01A1}"/>
              </a:ext>
            </a:extLst>
          </p:cNvPr>
          <p:cNvSpPr txBox="1"/>
          <p:nvPr/>
        </p:nvSpPr>
        <p:spPr>
          <a:xfrm>
            <a:off x="2832559" y="465640"/>
            <a:ext cx="198804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/>
              <a:t>ゾウ</a:t>
            </a:r>
            <a:endParaRPr kumimoji="1" lang="en-US" altLang="ja-JP" sz="3200" dirty="0"/>
          </a:p>
          <a:p>
            <a:r>
              <a:rPr kumimoji="1" lang="ja-JP" altLang="en-US" sz="3200" dirty="0"/>
              <a:t>時速</a:t>
            </a:r>
            <a:r>
              <a:rPr kumimoji="1" lang="en-US" altLang="ja-JP" sz="3200" dirty="0"/>
              <a:t>40</a:t>
            </a:r>
            <a:r>
              <a:rPr kumimoji="1" lang="ja-JP" altLang="en-US" sz="3200" dirty="0"/>
              <a:t> ㎞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5BAB1E39-C9A6-00A9-2572-9D5BDA9C3BE1}"/>
              </a:ext>
            </a:extLst>
          </p:cNvPr>
          <p:cNvSpPr txBox="1"/>
          <p:nvPr/>
        </p:nvSpPr>
        <p:spPr>
          <a:xfrm>
            <a:off x="10145807" y="2796404"/>
            <a:ext cx="209865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/>
              <a:t>チータ</a:t>
            </a:r>
            <a:endParaRPr kumimoji="1" lang="en-US" altLang="ja-JP" sz="3200" dirty="0"/>
          </a:p>
          <a:p>
            <a:r>
              <a:rPr kumimoji="1" lang="ja-JP" altLang="en-US" sz="3200" dirty="0"/>
              <a:t>時速</a:t>
            </a:r>
            <a:r>
              <a:rPr kumimoji="1" lang="en-US" altLang="ja-JP" sz="3200" dirty="0"/>
              <a:t>120</a:t>
            </a:r>
            <a:r>
              <a:rPr kumimoji="1" lang="ja-JP" altLang="en-US" sz="3200" dirty="0"/>
              <a:t>㎞</a:t>
            </a: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14E36C4B-5C10-E922-415C-33988FE36B22}"/>
              </a:ext>
            </a:extLst>
          </p:cNvPr>
          <p:cNvSpPr txBox="1"/>
          <p:nvPr/>
        </p:nvSpPr>
        <p:spPr>
          <a:xfrm>
            <a:off x="4817877" y="1195757"/>
            <a:ext cx="198804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/>
              <a:t>キリン</a:t>
            </a:r>
            <a:endParaRPr kumimoji="1" lang="en-US" altLang="ja-JP" sz="3200" dirty="0"/>
          </a:p>
          <a:p>
            <a:r>
              <a:rPr kumimoji="1" lang="ja-JP" altLang="en-US" sz="3200" dirty="0"/>
              <a:t>時速</a:t>
            </a:r>
            <a:r>
              <a:rPr lang="en-US" altLang="ja-JP" sz="3200" dirty="0"/>
              <a:t>57</a:t>
            </a:r>
            <a:r>
              <a:rPr kumimoji="1" lang="ja-JP" altLang="en-US" sz="3200" dirty="0"/>
              <a:t> ㎞</a:t>
            </a: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042234BD-64DB-83F5-31E2-EF16EC17335D}"/>
              </a:ext>
            </a:extLst>
          </p:cNvPr>
          <p:cNvSpPr txBox="1"/>
          <p:nvPr/>
        </p:nvSpPr>
        <p:spPr>
          <a:xfrm>
            <a:off x="5264062" y="4772245"/>
            <a:ext cx="198804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/>
              <a:t>クマ</a:t>
            </a:r>
            <a:endParaRPr kumimoji="1" lang="en-US" altLang="ja-JP" sz="3200" dirty="0"/>
          </a:p>
          <a:p>
            <a:r>
              <a:rPr kumimoji="1" lang="ja-JP" altLang="en-US" sz="3200" dirty="0"/>
              <a:t>時速</a:t>
            </a:r>
            <a:r>
              <a:rPr lang="en-US" altLang="ja-JP" sz="3200" dirty="0"/>
              <a:t>55</a:t>
            </a:r>
            <a:r>
              <a:rPr kumimoji="1" lang="ja-JP" altLang="en-US" sz="3200" dirty="0"/>
              <a:t> ㎞</a:t>
            </a: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2D741594-0928-4C3A-D2FE-153C63C0909F}"/>
              </a:ext>
            </a:extLst>
          </p:cNvPr>
          <p:cNvSpPr txBox="1"/>
          <p:nvPr/>
        </p:nvSpPr>
        <p:spPr>
          <a:xfrm>
            <a:off x="6843626" y="390567"/>
            <a:ext cx="198804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/>
              <a:t>シマウマ</a:t>
            </a:r>
            <a:endParaRPr kumimoji="1" lang="en-US" altLang="ja-JP" sz="3200" dirty="0"/>
          </a:p>
          <a:p>
            <a:r>
              <a:rPr kumimoji="1" lang="ja-JP" altLang="en-US" sz="3200" dirty="0"/>
              <a:t>時速</a:t>
            </a:r>
            <a:r>
              <a:rPr lang="en-US" altLang="ja-JP" sz="3200" dirty="0"/>
              <a:t>60</a:t>
            </a:r>
            <a:r>
              <a:rPr kumimoji="1" lang="ja-JP" altLang="en-US" sz="3200" dirty="0"/>
              <a:t> ㎞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749D7A27-DD7F-D19F-0038-1B4421B24E2E}"/>
              </a:ext>
            </a:extLst>
          </p:cNvPr>
          <p:cNvSpPr txBox="1"/>
          <p:nvPr/>
        </p:nvSpPr>
        <p:spPr>
          <a:xfrm>
            <a:off x="276158" y="807947"/>
            <a:ext cx="198804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/>
              <a:t>中型犬</a:t>
            </a:r>
            <a:endParaRPr kumimoji="1" lang="en-US" altLang="ja-JP" sz="3200" dirty="0"/>
          </a:p>
          <a:p>
            <a:r>
              <a:rPr kumimoji="1" lang="ja-JP" altLang="en-US" sz="3200" dirty="0"/>
              <a:t>時速</a:t>
            </a:r>
            <a:r>
              <a:rPr kumimoji="1" lang="en-US" altLang="ja-JP" sz="3200" dirty="0"/>
              <a:t>30</a:t>
            </a:r>
            <a:r>
              <a:rPr kumimoji="1" lang="ja-JP" altLang="en-US" sz="3200" dirty="0"/>
              <a:t> ㎞</a:t>
            </a: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2FB6DFA0-0195-62AB-C408-03297872D060}"/>
              </a:ext>
            </a:extLst>
          </p:cNvPr>
          <p:cNvSpPr txBox="1"/>
          <p:nvPr/>
        </p:nvSpPr>
        <p:spPr>
          <a:xfrm>
            <a:off x="667864" y="4815808"/>
            <a:ext cx="198804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/>
              <a:t>ネコ</a:t>
            </a:r>
            <a:endParaRPr lang="en-US" altLang="ja-JP" sz="3200" dirty="0"/>
          </a:p>
          <a:p>
            <a:r>
              <a:rPr kumimoji="1" lang="ja-JP" altLang="en-US" sz="3200" dirty="0"/>
              <a:t>時速</a:t>
            </a:r>
            <a:r>
              <a:rPr kumimoji="1" lang="en-US" altLang="ja-JP" sz="3200" dirty="0"/>
              <a:t>48</a:t>
            </a:r>
            <a:r>
              <a:rPr kumimoji="1" lang="ja-JP" altLang="en-US" sz="3200" dirty="0"/>
              <a:t> ㎞</a:t>
            </a: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25E444AB-E530-E40B-0617-C4B1EFE2FC33}"/>
              </a:ext>
            </a:extLst>
          </p:cNvPr>
          <p:cNvSpPr txBox="1"/>
          <p:nvPr/>
        </p:nvSpPr>
        <p:spPr>
          <a:xfrm>
            <a:off x="3189361" y="4895936"/>
            <a:ext cx="198804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/>
              <a:t>ネズミ</a:t>
            </a:r>
            <a:endParaRPr lang="en-US" altLang="ja-JP" sz="3200" dirty="0"/>
          </a:p>
          <a:p>
            <a:r>
              <a:rPr kumimoji="1" lang="ja-JP" altLang="en-US" sz="3200" dirty="0"/>
              <a:t>時速</a:t>
            </a:r>
            <a:r>
              <a:rPr lang="en-US" altLang="ja-JP" sz="3200" dirty="0"/>
              <a:t>10</a:t>
            </a:r>
            <a:r>
              <a:rPr kumimoji="1" lang="ja-JP" altLang="en-US" sz="3200" dirty="0"/>
              <a:t> ㎞</a:t>
            </a:r>
          </a:p>
        </p:txBody>
      </p:sp>
      <p:pic>
        <p:nvPicPr>
          <p:cNvPr id="58" name="図 57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897CF302-6A31-3739-1194-DA6432523B8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84274" y="1426715"/>
            <a:ext cx="1572868" cy="1384303"/>
          </a:xfrm>
          <a:prstGeom prst="rect">
            <a:avLst/>
          </a:prstGeom>
        </p:spPr>
      </p:pic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F21F5464-57A6-0A2C-7E14-2A914346FAF2}"/>
              </a:ext>
            </a:extLst>
          </p:cNvPr>
          <p:cNvSpPr txBox="1"/>
          <p:nvPr/>
        </p:nvSpPr>
        <p:spPr>
          <a:xfrm>
            <a:off x="9184372" y="302389"/>
            <a:ext cx="198804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/>
              <a:t>ダチョウ</a:t>
            </a:r>
            <a:endParaRPr kumimoji="1" lang="en-US" altLang="ja-JP" sz="3200" dirty="0"/>
          </a:p>
          <a:p>
            <a:r>
              <a:rPr kumimoji="1" lang="ja-JP" altLang="en-US" sz="3200" dirty="0"/>
              <a:t>時速</a:t>
            </a:r>
            <a:r>
              <a:rPr lang="en-US" altLang="ja-JP" sz="3200" dirty="0"/>
              <a:t>82</a:t>
            </a:r>
            <a:r>
              <a:rPr kumimoji="1" lang="ja-JP" altLang="en-US" sz="3200" dirty="0"/>
              <a:t> ㎞</a:t>
            </a:r>
          </a:p>
        </p:txBody>
      </p:sp>
      <p:pic>
        <p:nvPicPr>
          <p:cNvPr id="63" name="図 62">
            <a:extLst>
              <a:ext uri="{FF2B5EF4-FFF2-40B4-BE49-F238E27FC236}">
                <a16:creationId xmlns:a16="http://schemas.microsoft.com/office/drawing/2014/main" id="{00E26263-7524-DFB7-24FE-3A7670AB876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20561" y="3165032"/>
            <a:ext cx="1379629" cy="1398909"/>
          </a:xfrm>
          <a:prstGeom prst="rect">
            <a:avLst/>
          </a:prstGeom>
        </p:spPr>
      </p:pic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8DDF4091-A1BB-2168-8CCC-1666E51206C0}"/>
              </a:ext>
            </a:extLst>
          </p:cNvPr>
          <p:cNvSpPr txBox="1"/>
          <p:nvPr/>
        </p:nvSpPr>
        <p:spPr>
          <a:xfrm>
            <a:off x="7078795" y="4344307"/>
            <a:ext cx="198804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/>
              <a:t>ライオン</a:t>
            </a:r>
            <a:endParaRPr kumimoji="1" lang="en-US" altLang="ja-JP" sz="3200" dirty="0"/>
          </a:p>
          <a:p>
            <a:r>
              <a:rPr kumimoji="1" lang="ja-JP" altLang="en-US" sz="3200" dirty="0"/>
              <a:t>時速</a:t>
            </a:r>
            <a:r>
              <a:rPr lang="en-US" altLang="ja-JP" sz="3200" dirty="0"/>
              <a:t>60</a:t>
            </a:r>
            <a:r>
              <a:rPr kumimoji="1" lang="ja-JP" altLang="en-US" sz="3200" dirty="0"/>
              <a:t> ㎞</a:t>
            </a:r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578D12B9-4584-1886-2F69-9B312B5B9715}"/>
              </a:ext>
            </a:extLst>
          </p:cNvPr>
          <p:cNvSpPr txBox="1"/>
          <p:nvPr/>
        </p:nvSpPr>
        <p:spPr>
          <a:xfrm>
            <a:off x="9272770" y="4775401"/>
            <a:ext cx="228139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/>
              <a:t>カンガルー</a:t>
            </a:r>
            <a:endParaRPr kumimoji="1" lang="en-US" altLang="ja-JP" sz="3200" dirty="0"/>
          </a:p>
          <a:p>
            <a:r>
              <a:rPr kumimoji="1" lang="ja-JP" altLang="en-US" sz="3200" dirty="0"/>
              <a:t>時速</a:t>
            </a:r>
            <a:r>
              <a:rPr lang="en-US" altLang="ja-JP" sz="3200" dirty="0"/>
              <a:t>72</a:t>
            </a:r>
            <a:r>
              <a:rPr kumimoji="1" lang="ja-JP" altLang="en-US" sz="3200" dirty="0"/>
              <a:t> ㎞</a:t>
            </a:r>
          </a:p>
        </p:txBody>
      </p:sp>
      <p:pic>
        <p:nvPicPr>
          <p:cNvPr id="3" name="図 2" descr="時計 が含まれている画像&#10;&#10;自動的に生成された説明">
            <a:extLst>
              <a:ext uri="{FF2B5EF4-FFF2-40B4-BE49-F238E27FC236}">
                <a16:creationId xmlns:a16="http://schemas.microsoft.com/office/drawing/2014/main" id="{F46D3384-702C-0C29-643A-439443738A0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4535" y="3363940"/>
            <a:ext cx="1254840" cy="1430017"/>
          </a:xfrm>
          <a:prstGeom prst="rect">
            <a:avLst/>
          </a:prstGeom>
        </p:spPr>
      </p:pic>
      <p:pic>
        <p:nvPicPr>
          <p:cNvPr id="9" name="図 8" descr="鳥, 白鳥, 水鳥 が含まれている画像&#10;&#10;自動的に生成された説明">
            <a:extLst>
              <a:ext uri="{FF2B5EF4-FFF2-40B4-BE49-F238E27FC236}">
                <a16:creationId xmlns:a16="http://schemas.microsoft.com/office/drawing/2014/main" id="{F047B680-802D-1980-9A33-772DF9E697C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14728" y="1257027"/>
            <a:ext cx="1204547" cy="1942408"/>
          </a:xfrm>
          <a:prstGeom prst="rect">
            <a:avLst/>
          </a:prstGeom>
        </p:spPr>
      </p:pic>
      <p:pic>
        <p:nvPicPr>
          <p:cNvPr id="15" name="図 14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097F420B-0D47-6945-723A-1A27B29D670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341" y="2520884"/>
            <a:ext cx="1422490" cy="1422490"/>
          </a:xfrm>
          <a:prstGeom prst="rect">
            <a:avLst/>
          </a:prstGeom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DAE33B7A-D23E-79E5-8EDF-98532FAC00BF}"/>
              </a:ext>
            </a:extLst>
          </p:cNvPr>
          <p:cNvSpPr txBox="1"/>
          <p:nvPr/>
        </p:nvSpPr>
        <p:spPr>
          <a:xfrm>
            <a:off x="1792464" y="3161783"/>
            <a:ext cx="19880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/>
              <a:t>時速</a:t>
            </a:r>
            <a:r>
              <a:rPr lang="en-US" altLang="ja-JP" sz="3200" dirty="0"/>
              <a:t>30</a:t>
            </a:r>
            <a:r>
              <a:rPr kumimoji="1" lang="ja-JP" altLang="en-US" sz="3200" dirty="0"/>
              <a:t> ㎞</a:t>
            </a:r>
          </a:p>
        </p:txBody>
      </p:sp>
    </p:spTree>
    <p:extLst>
      <p:ext uri="{BB962C8B-B14F-4D97-AF65-F5344CB8AC3E}">
        <p14:creationId xmlns:p14="http://schemas.microsoft.com/office/powerpoint/2010/main" val="517419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47" grpId="0"/>
      <p:bldP spid="49" grpId="0"/>
      <p:bldP spid="50" grpId="0"/>
      <p:bldP spid="51" grpId="0"/>
      <p:bldP spid="52" grpId="0"/>
      <p:bldP spid="54" grpId="0"/>
      <p:bldP spid="55" grpId="0"/>
      <p:bldP spid="56" grpId="0"/>
      <p:bldP spid="61" grpId="0"/>
      <p:bldP spid="64" grpId="0"/>
      <p:bldP spid="65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3672E16-6167-416D-85E6-0412352E136F}"/>
              </a:ext>
            </a:extLst>
          </p:cNvPr>
          <p:cNvSpPr txBox="1"/>
          <p:nvPr/>
        </p:nvSpPr>
        <p:spPr>
          <a:xfrm>
            <a:off x="939890" y="758100"/>
            <a:ext cx="231821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b="1" dirty="0"/>
              <a:t>飛行機</a:t>
            </a:r>
            <a:endParaRPr lang="en-US" altLang="ja-JP" sz="4400" b="1" dirty="0"/>
          </a:p>
          <a:p>
            <a:r>
              <a:rPr kumimoji="1" lang="ja-JP" altLang="en-US" sz="4400" b="1" dirty="0"/>
              <a:t>旅客機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7D16B20-0ACD-4A73-9A88-B7A277937C9B}"/>
              </a:ext>
            </a:extLst>
          </p:cNvPr>
          <p:cNvSpPr txBox="1"/>
          <p:nvPr/>
        </p:nvSpPr>
        <p:spPr>
          <a:xfrm>
            <a:off x="4527374" y="758098"/>
            <a:ext cx="23182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/>
              <a:t>新幹線</a:t>
            </a:r>
            <a:endParaRPr kumimoji="1" lang="en-US" altLang="ja-JP" sz="4400" b="1" dirty="0"/>
          </a:p>
          <a:p>
            <a:r>
              <a:rPr lang="ja-JP" altLang="en-US" sz="4400" b="1" dirty="0"/>
              <a:t>のぞみ</a:t>
            </a:r>
            <a:endParaRPr kumimoji="1" lang="ja-JP" altLang="en-US" sz="4400" b="1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E68D970-6D94-4482-AC6F-B504B32D31A8}"/>
              </a:ext>
            </a:extLst>
          </p:cNvPr>
          <p:cNvSpPr txBox="1"/>
          <p:nvPr/>
        </p:nvSpPr>
        <p:spPr>
          <a:xfrm>
            <a:off x="8085415" y="758098"/>
            <a:ext cx="25553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b="1" dirty="0"/>
              <a:t>家庭用の</a:t>
            </a:r>
            <a:endParaRPr lang="en-US" altLang="ja-JP" sz="4400" b="1" dirty="0"/>
          </a:p>
          <a:p>
            <a:r>
              <a:rPr lang="ja-JP" altLang="en-US" sz="4400" b="1" dirty="0"/>
              <a:t>自動車</a:t>
            </a:r>
            <a:endParaRPr kumimoji="1" lang="ja-JP" altLang="en-US" sz="4400" b="1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02E1514-FDAF-4D49-9B4B-29DE9EE9F5E6}"/>
              </a:ext>
            </a:extLst>
          </p:cNvPr>
          <p:cNvSpPr txBox="1"/>
          <p:nvPr/>
        </p:nvSpPr>
        <p:spPr>
          <a:xfrm>
            <a:off x="387438" y="177526"/>
            <a:ext cx="1880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/>
              <a:t>速さ</a:t>
            </a:r>
            <a:endParaRPr kumimoji="1" lang="ja-JP" altLang="en-US" sz="3600" b="1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E7DB60E-CF70-4B43-B4FB-8D82BD75B924}"/>
              </a:ext>
            </a:extLst>
          </p:cNvPr>
          <p:cNvSpPr txBox="1"/>
          <p:nvPr/>
        </p:nvSpPr>
        <p:spPr>
          <a:xfrm>
            <a:off x="108680" y="2367171"/>
            <a:ext cx="39275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b="1" dirty="0"/>
              <a:t>時速 </a:t>
            </a:r>
            <a:r>
              <a:rPr lang="en-US" altLang="ja-JP" sz="4400" b="1" dirty="0"/>
              <a:t>1080</a:t>
            </a:r>
            <a:r>
              <a:rPr lang="ja-JP" altLang="en-US" sz="4400" b="1" dirty="0"/>
              <a:t>㎞</a:t>
            </a:r>
            <a:endParaRPr lang="en-US" altLang="ja-JP" sz="4400" b="1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AEA6299-341D-4352-8A3D-31B81E2DD474}"/>
              </a:ext>
            </a:extLst>
          </p:cNvPr>
          <p:cNvSpPr txBox="1"/>
          <p:nvPr/>
        </p:nvSpPr>
        <p:spPr>
          <a:xfrm>
            <a:off x="135202" y="3299133"/>
            <a:ext cx="39275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b="1" dirty="0"/>
              <a:t>分速 </a:t>
            </a:r>
            <a:r>
              <a:rPr lang="en-US" altLang="ja-JP" sz="4400" b="1" dirty="0"/>
              <a:t>18</a:t>
            </a:r>
            <a:r>
              <a:rPr lang="ja-JP" altLang="en-US" sz="4400" b="1" dirty="0"/>
              <a:t> ㎞</a:t>
            </a:r>
            <a:endParaRPr lang="en-US" altLang="ja-JP" sz="4400" b="1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8D1435F-B529-45B5-9509-53A9E4E432E8}"/>
              </a:ext>
            </a:extLst>
          </p:cNvPr>
          <p:cNvSpPr txBox="1"/>
          <p:nvPr/>
        </p:nvSpPr>
        <p:spPr>
          <a:xfrm>
            <a:off x="135202" y="4279570"/>
            <a:ext cx="39275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b="1" dirty="0"/>
              <a:t>秒速 </a:t>
            </a:r>
            <a:r>
              <a:rPr lang="en-US" altLang="ja-JP" sz="4400" b="1" dirty="0"/>
              <a:t>300m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18296C4E-A5C9-4C3C-9493-7148C7DED839}"/>
              </a:ext>
            </a:extLst>
          </p:cNvPr>
          <p:cNvSpPr txBox="1"/>
          <p:nvPr/>
        </p:nvSpPr>
        <p:spPr>
          <a:xfrm>
            <a:off x="4131305" y="2367171"/>
            <a:ext cx="36106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b="1" dirty="0"/>
              <a:t>時速 </a:t>
            </a:r>
            <a:r>
              <a:rPr lang="en-US" altLang="ja-JP" sz="4400" b="1" dirty="0"/>
              <a:t>300</a:t>
            </a:r>
            <a:r>
              <a:rPr lang="ja-JP" altLang="en-US" sz="4400" b="1" dirty="0"/>
              <a:t> ㎞</a:t>
            </a:r>
            <a:endParaRPr lang="en-US" altLang="ja-JP" sz="4400" b="1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3216263-84B5-4BB0-BCF8-D43AE99A91F2}"/>
              </a:ext>
            </a:extLst>
          </p:cNvPr>
          <p:cNvSpPr txBox="1"/>
          <p:nvPr/>
        </p:nvSpPr>
        <p:spPr>
          <a:xfrm>
            <a:off x="4157827" y="3299133"/>
            <a:ext cx="39275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b="1" dirty="0"/>
              <a:t>分速 </a:t>
            </a:r>
            <a:r>
              <a:rPr lang="en-US" altLang="ja-JP" sz="4400" b="1" dirty="0"/>
              <a:t>5</a:t>
            </a:r>
            <a:r>
              <a:rPr lang="ja-JP" altLang="en-US" sz="4400" b="1" dirty="0"/>
              <a:t> ㎞</a:t>
            </a:r>
            <a:endParaRPr lang="en-US" altLang="ja-JP" sz="4400" b="1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DC0F7DC5-22D3-4556-A981-A5816065A9AA}"/>
              </a:ext>
            </a:extLst>
          </p:cNvPr>
          <p:cNvSpPr txBox="1"/>
          <p:nvPr/>
        </p:nvSpPr>
        <p:spPr>
          <a:xfrm>
            <a:off x="4157827" y="4279570"/>
            <a:ext cx="39275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b="1" dirty="0"/>
              <a:t>秒速 </a:t>
            </a:r>
            <a:r>
              <a:rPr lang="en-US" altLang="ja-JP" sz="4400" b="1" dirty="0"/>
              <a:t>83m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B3868635-1DC6-4ADE-83BD-ECE28FAB437D}"/>
              </a:ext>
            </a:extLst>
          </p:cNvPr>
          <p:cNvSpPr txBox="1"/>
          <p:nvPr/>
        </p:nvSpPr>
        <p:spPr>
          <a:xfrm>
            <a:off x="7930548" y="2367171"/>
            <a:ext cx="39275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b="1" dirty="0"/>
              <a:t>時速 </a:t>
            </a:r>
            <a:r>
              <a:rPr lang="en-US" altLang="ja-JP" sz="4400" b="1" dirty="0"/>
              <a:t>60</a:t>
            </a:r>
            <a:r>
              <a:rPr lang="ja-JP" altLang="en-US" sz="4400" b="1" dirty="0"/>
              <a:t> ㎞</a:t>
            </a:r>
            <a:endParaRPr lang="en-US" altLang="ja-JP" sz="4400" b="1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3827F118-EF79-49CA-90C3-DD3D89C52821}"/>
              </a:ext>
            </a:extLst>
          </p:cNvPr>
          <p:cNvSpPr txBox="1"/>
          <p:nvPr/>
        </p:nvSpPr>
        <p:spPr>
          <a:xfrm>
            <a:off x="7957070" y="3299133"/>
            <a:ext cx="39275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b="1" dirty="0"/>
              <a:t>分速 </a:t>
            </a:r>
            <a:r>
              <a:rPr lang="en-US" altLang="ja-JP" sz="4400" b="1" dirty="0"/>
              <a:t>1</a:t>
            </a:r>
            <a:r>
              <a:rPr lang="ja-JP" altLang="en-US" sz="4400" b="1" dirty="0"/>
              <a:t> ㎞</a:t>
            </a:r>
            <a:endParaRPr lang="en-US" altLang="ja-JP" sz="4400" b="1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365D0F71-F29F-410D-B966-12D0AFF457A6}"/>
              </a:ext>
            </a:extLst>
          </p:cNvPr>
          <p:cNvSpPr txBox="1"/>
          <p:nvPr/>
        </p:nvSpPr>
        <p:spPr>
          <a:xfrm>
            <a:off x="7957070" y="4279570"/>
            <a:ext cx="39275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b="1" dirty="0"/>
              <a:t>秒速 </a:t>
            </a:r>
            <a:r>
              <a:rPr lang="en-US" altLang="ja-JP" sz="4400" b="1" dirty="0"/>
              <a:t>16.7m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1AB32EA8-8D5D-4C5F-8CE1-C27AE4B597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8520" y="5389478"/>
            <a:ext cx="2070135" cy="993939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0FE04E5E-883E-4829-9783-D85F155F20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586" y="5565308"/>
            <a:ext cx="3238166" cy="769441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5BBB1956-3A80-4147-B0BA-0FB3512B7B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0" y="5516642"/>
            <a:ext cx="3190875" cy="866775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3D033D52-DE43-A4A1-3E2E-A2703629893C}"/>
              </a:ext>
            </a:extLst>
          </p:cNvPr>
          <p:cNvSpPr/>
          <p:nvPr/>
        </p:nvSpPr>
        <p:spPr>
          <a:xfrm>
            <a:off x="0" y="758098"/>
            <a:ext cx="3695924" cy="5922376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1010352E-B5EB-9C23-5696-9BA2F523C6C2}"/>
              </a:ext>
            </a:extLst>
          </p:cNvPr>
          <p:cNvSpPr/>
          <p:nvPr/>
        </p:nvSpPr>
        <p:spPr>
          <a:xfrm>
            <a:off x="3945616" y="758098"/>
            <a:ext cx="3695924" cy="5922376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3EA263C7-FC6E-3928-AC39-FF15A1C8903F}"/>
              </a:ext>
            </a:extLst>
          </p:cNvPr>
          <p:cNvSpPr/>
          <p:nvPr/>
        </p:nvSpPr>
        <p:spPr>
          <a:xfrm>
            <a:off x="7864699" y="758098"/>
            <a:ext cx="3695924" cy="5922376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2" name="図 21" descr="マップ が含まれている画像&#10;&#10;自動的に生成された説明">
            <a:extLst>
              <a:ext uri="{FF2B5EF4-FFF2-40B4-BE49-F238E27FC236}">
                <a16:creationId xmlns:a16="http://schemas.microsoft.com/office/drawing/2014/main" id="{80A8843D-3AA6-EE58-A971-BFDAF0052C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084" y="0"/>
            <a:ext cx="7436004" cy="6858000"/>
          </a:xfrm>
          <a:prstGeom prst="rect">
            <a:avLst/>
          </a:prstGeom>
        </p:spPr>
      </p:pic>
      <p:cxnSp>
        <p:nvCxnSpPr>
          <p:cNvPr id="30" name="直線矢印コネクタ 29">
            <a:extLst>
              <a:ext uri="{FF2B5EF4-FFF2-40B4-BE49-F238E27FC236}">
                <a16:creationId xmlns:a16="http://schemas.microsoft.com/office/drawing/2014/main" id="{A1DBE56C-8B0A-C29B-5E50-A2A699BF2B4B}"/>
              </a:ext>
            </a:extLst>
          </p:cNvPr>
          <p:cNvCxnSpPr>
            <a:cxnSpLocks/>
          </p:cNvCxnSpPr>
          <p:nvPr/>
        </p:nvCxnSpPr>
        <p:spPr>
          <a:xfrm flipV="1">
            <a:off x="8341360" y="1911839"/>
            <a:ext cx="1400988" cy="2253761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>
            <a:extLst>
              <a:ext uri="{FF2B5EF4-FFF2-40B4-BE49-F238E27FC236}">
                <a16:creationId xmlns:a16="http://schemas.microsoft.com/office/drawing/2014/main" id="{0570389D-B720-D51F-4609-64346A408AEC}"/>
              </a:ext>
            </a:extLst>
          </p:cNvPr>
          <p:cNvCxnSpPr>
            <a:cxnSpLocks/>
          </p:cNvCxnSpPr>
          <p:nvPr/>
        </p:nvCxnSpPr>
        <p:spPr>
          <a:xfrm flipH="1">
            <a:off x="6443211" y="4182544"/>
            <a:ext cx="1898149" cy="2152205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AEB944A0-71EE-9650-50D2-C9571AD7BD50}"/>
              </a:ext>
            </a:extLst>
          </p:cNvPr>
          <p:cNvSpPr txBox="1"/>
          <p:nvPr/>
        </p:nvSpPr>
        <p:spPr>
          <a:xfrm>
            <a:off x="5086523" y="4899573"/>
            <a:ext cx="18800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/>
              <a:t>那覇</a:t>
            </a:r>
            <a:r>
              <a:rPr lang="en-US" altLang="ja-JP" sz="3600" b="1" dirty="0"/>
              <a:t>1184</a:t>
            </a:r>
            <a:r>
              <a:rPr lang="ja-JP" altLang="en-US" sz="3600" b="1" dirty="0"/>
              <a:t>㎞</a:t>
            </a:r>
            <a:endParaRPr kumimoji="1" lang="ja-JP" altLang="en-US" sz="3600" b="1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9DC3A9C8-CFAF-CC85-9B35-C441721AB027}"/>
              </a:ext>
            </a:extLst>
          </p:cNvPr>
          <p:cNvSpPr txBox="1"/>
          <p:nvPr/>
        </p:nvSpPr>
        <p:spPr>
          <a:xfrm>
            <a:off x="7641540" y="1311675"/>
            <a:ext cx="18800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/>
              <a:t>札幌</a:t>
            </a:r>
            <a:r>
              <a:rPr lang="en-US" altLang="ja-JP" sz="3600" b="1" dirty="0"/>
              <a:t>1072</a:t>
            </a:r>
            <a:r>
              <a:rPr lang="ja-JP" altLang="en-US" sz="3600" b="1" dirty="0"/>
              <a:t>㎞</a:t>
            </a:r>
            <a:endParaRPr kumimoji="1" lang="ja-JP" altLang="en-US" sz="3600" b="1" dirty="0"/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350066D8-6614-2076-A6D9-B6344BAF310C}"/>
              </a:ext>
            </a:extLst>
          </p:cNvPr>
          <p:cNvSpPr txBox="1"/>
          <p:nvPr/>
        </p:nvSpPr>
        <p:spPr>
          <a:xfrm>
            <a:off x="4559575" y="2325066"/>
            <a:ext cx="33095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/>
              <a:t>飛行機なら</a:t>
            </a:r>
            <a:endParaRPr lang="en-US" altLang="ja-JP" sz="3600" b="1" dirty="0"/>
          </a:p>
          <a:p>
            <a:r>
              <a:rPr lang="ja-JP" altLang="en-US" sz="3600" b="1" dirty="0"/>
              <a:t>ほぼ</a:t>
            </a:r>
            <a:r>
              <a:rPr lang="en-US" altLang="ja-JP" sz="3600" b="1" dirty="0"/>
              <a:t>1</a:t>
            </a:r>
            <a:r>
              <a:rPr lang="ja-JP" altLang="en-US" sz="3600" b="1" dirty="0"/>
              <a:t>時間で</a:t>
            </a:r>
            <a:endParaRPr lang="en-US" altLang="ja-JP" sz="3600" b="1" dirty="0"/>
          </a:p>
          <a:p>
            <a:r>
              <a:rPr lang="ja-JP" altLang="en-US" sz="3600" b="1" dirty="0"/>
              <a:t>行けるのは</a:t>
            </a:r>
            <a:endParaRPr kumimoji="1" lang="ja-JP" altLang="en-US" sz="3600" b="1" dirty="0"/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B3253C07-BE98-F832-03C2-D0CCBD91D7DE}"/>
              </a:ext>
            </a:extLst>
          </p:cNvPr>
          <p:cNvSpPr txBox="1"/>
          <p:nvPr/>
        </p:nvSpPr>
        <p:spPr>
          <a:xfrm>
            <a:off x="8250535" y="4223693"/>
            <a:ext cx="2184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/>
              <a:t>神戸空港</a:t>
            </a:r>
            <a:endParaRPr kumimoji="1" lang="ja-JP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395147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35" grpId="0"/>
      <p:bldP spid="36" grpId="0"/>
      <p:bldP spid="38" grpId="0"/>
      <p:bldP spid="3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D79BEE9-E972-41F2-93F4-DD486F9839C8}"/>
              </a:ext>
            </a:extLst>
          </p:cNvPr>
          <p:cNvSpPr txBox="1"/>
          <p:nvPr/>
        </p:nvSpPr>
        <p:spPr>
          <a:xfrm>
            <a:off x="3038510" y="1589424"/>
            <a:ext cx="481638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500" b="1" dirty="0"/>
              <a:t>道のり</a:t>
            </a:r>
            <a:r>
              <a:rPr kumimoji="1" lang="ja-JP" altLang="en-US" sz="6000" b="1" dirty="0"/>
              <a:t>　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E77ACE2-D82B-4C92-A445-CB6445E2E39D}"/>
              </a:ext>
            </a:extLst>
          </p:cNvPr>
          <p:cNvSpPr txBox="1"/>
          <p:nvPr/>
        </p:nvSpPr>
        <p:spPr>
          <a:xfrm>
            <a:off x="957157" y="3623185"/>
            <a:ext cx="951003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500" b="1" dirty="0"/>
              <a:t>道のり＝距離</a:t>
            </a:r>
            <a:r>
              <a:rPr kumimoji="1" lang="ja-JP" altLang="en-US" sz="6000" b="1" dirty="0"/>
              <a:t>　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89D516B-9B84-4B9D-A559-7B095EEB2F6D}"/>
              </a:ext>
            </a:extLst>
          </p:cNvPr>
          <p:cNvSpPr txBox="1"/>
          <p:nvPr/>
        </p:nvSpPr>
        <p:spPr>
          <a:xfrm>
            <a:off x="6230199" y="5141807"/>
            <a:ext cx="481638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500" b="1" dirty="0"/>
              <a:t>きょり</a:t>
            </a:r>
            <a:endParaRPr kumimoji="1" lang="ja-JP" altLang="en-US" sz="6000" b="1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B35415C-790F-3526-9C31-75824AA9BDD2}"/>
              </a:ext>
            </a:extLst>
          </p:cNvPr>
          <p:cNvSpPr txBox="1"/>
          <p:nvPr/>
        </p:nvSpPr>
        <p:spPr>
          <a:xfrm>
            <a:off x="388717" y="264771"/>
            <a:ext cx="69756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600" b="1" dirty="0"/>
              <a:t>言葉を覚えよう</a:t>
            </a:r>
            <a:endParaRPr kumimoji="1" lang="ja-JP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018343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BF1AC32-10EC-4E4E-BF97-730844345B6E}"/>
              </a:ext>
            </a:extLst>
          </p:cNvPr>
          <p:cNvSpPr txBox="1"/>
          <p:nvPr/>
        </p:nvSpPr>
        <p:spPr>
          <a:xfrm>
            <a:off x="6052414" y="1095068"/>
            <a:ext cx="35082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b="1" dirty="0"/>
              <a:t>速いのは</a:t>
            </a:r>
            <a:endParaRPr kumimoji="1" lang="ja-JP" altLang="en-US" sz="4400" b="1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5B078A8-1558-4EFE-A494-59EA4A87DAF2}"/>
              </a:ext>
            </a:extLst>
          </p:cNvPr>
          <p:cNvSpPr txBox="1"/>
          <p:nvPr/>
        </p:nvSpPr>
        <p:spPr>
          <a:xfrm>
            <a:off x="558656" y="1051830"/>
            <a:ext cx="5011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/>
              <a:t>道のり </a:t>
            </a:r>
            <a:r>
              <a:rPr lang="en-US" altLang="ja-JP" sz="3600" b="1" dirty="0"/>
              <a:t>(</a:t>
            </a:r>
            <a:r>
              <a:rPr lang="ja-JP" altLang="en-US" sz="3600" b="1" dirty="0"/>
              <a:t>きょり</a:t>
            </a:r>
            <a:r>
              <a:rPr lang="en-US" altLang="ja-JP" sz="3600" b="1" dirty="0"/>
              <a:t>)</a:t>
            </a:r>
            <a:r>
              <a:rPr kumimoji="1" lang="ja-JP" altLang="en-US" sz="3600" b="1" dirty="0"/>
              <a:t>＝</a:t>
            </a:r>
            <a:r>
              <a:rPr kumimoji="1" lang="en-US" altLang="ja-JP" sz="3600" b="1" dirty="0"/>
              <a:t>50m</a:t>
            </a:r>
            <a:endParaRPr kumimoji="1" lang="ja-JP" altLang="en-US" sz="3600" b="1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3AABAF4-4D01-49A4-9799-2EE674EBDF59}"/>
              </a:ext>
            </a:extLst>
          </p:cNvPr>
          <p:cNvSpPr txBox="1"/>
          <p:nvPr/>
        </p:nvSpPr>
        <p:spPr>
          <a:xfrm>
            <a:off x="2689221" y="2090755"/>
            <a:ext cx="57620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/>
              <a:t>さとし　</a:t>
            </a:r>
            <a:r>
              <a:rPr lang="en-US" altLang="ja-JP" sz="4000" b="1" dirty="0"/>
              <a:t>50</a:t>
            </a:r>
            <a:r>
              <a:rPr lang="ja-JP" altLang="en-US" sz="4000" b="1" dirty="0"/>
              <a:t>ｍを</a:t>
            </a:r>
            <a:r>
              <a:rPr lang="en-US" altLang="ja-JP" sz="4000" b="1" dirty="0"/>
              <a:t>8</a:t>
            </a:r>
            <a:r>
              <a:rPr lang="ja-JP" altLang="en-US" sz="4000" b="1" dirty="0"/>
              <a:t>秒</a:t>
            </a:r>
            <a:endParaRPr kumimoji="1" lang="ja-JP" altLang="en-US" sz="4000" b="1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7662194-5DD6-4A41-84E7-8C00B8995ABC}"/>
              </a:ext>
            </a:extLst>
          </p:cNvPr>
          <p:cNvSpPr txBox="1"/>
          <p:nvPr/>
        </p:nvSpPr>
        <p:spPr>
          <a:xfrm>
            <a:off x="2636177" y="4502647"/>
            <a:ext cx="5244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/>
              <a:t>たいき　</a:t>
            </a:r>
            <a:r>
              <a:rPr lang="en-US" altLang="ja-JP" sz="4000" b="1" dirty="0"/>
              <a:t>50</a:t>
            </a:r>
            <a:r>
              <a:rPr lang="ja-JP" altLang="en-US" sz="4000" b="1" dirty="0"/>
              <a:t>ｍを</a:t>
            </a:r>
            <a:r>
              <a:rPr lang="en-US" altLang="ja-JP" sz="4000" b="1" dirty="0"/>
              <a:t>9</a:t>
            </a:r>
            <a:r>
              <a:rPr lang="ja-JP" altLang="en-US" sz="4000" b="1" dirty="0"/>
              <a:t>秒</a:t>
            </a:r>
            <a:endParaRPr kumimoji="1" lang="ja-JP" altLang="en-US" sz="4000" b="1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1657206-C92A-4DD7-B923-C05BDB2C3F06}"/>
              </a:ext>
            </a:extLst>
          </p:cNvPr>
          <p:cNvSpPr txBox="1"/>
          <p:nvPr/>
        </p:nvSpPr>
        <p:spPr>
          <a:xfrm>
            <a:off x="8687392" y="1130375"/>
            <a:ext cx="22382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b="1" dirty="0"/>
              <a:t>さとし</a:t>
            </a:r>
            <a:endParaRPr kumimoji="1" lang="ja-JP" altLang="en-US" sz="4400" b="1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2B1DABF-52D7-42F1-B8E7-5CA4170AB9C6}"/>
              </a:ext>
            </a:extLst>
          </p:cNvPr>
          <p:cNvSpPr txBox="1"/>
          <p:nvPr/>
        </p:nvSpPr>
        <p:spPr>
          <a:xfrm>
            <a:off x="408791" y="5444796"/>
            <a:ext cx="93977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>
                <a:solidFill>
                  <a:srgbClr val="FF0000"/>
                </a:solidFill>
              </a:rPr>
              <a:t>速さは     　　と　　　　</a:t>
            </a:r>
            <a:r>
              <a:rPr kumimoji="1" lang="en-US" altLang="ja-JP" sz="4400" b="1" dirty="0">
                <a:solidFill>
                  <a:srgbClr val="FF0000"/>
                </a:solidFill>
              </a:rPr>
              <a:t>(</a:t>
            </a:r>
            <a:r>
              <a:rPr kumimoji="1" lang="ja-JP" altLang="en-US" sz="4400" b="1" dirty="0">
                <a:solidFill>
                  <a:srgbClr val="FF0000"/>
                </a:solidFill>
              </a:rPr>
              <a:t>きょり</a:t>
            </a:r>
            <a:r>
              <a:rPr kumimoji="1" lang="en-US" altLang="ja-JP" sz="4400" b="1" dirty="0">
                <a:solidFill>
                  <a:srgbClr val="FF0000"/>
                </a:solidFill>
              </a:rPr>
              <a:t>)</a:t>
            </a:r>
            <a:r>
              <a:rPr kumimoji="1" lang="ja-JP" altLang="en-US" sz="4400" b="1" dirty="0">
                <a:solidFill>
                  <a:srgbClr val="FF0000"/>
                </a:solidFill>
              </a:rPr>
              <a:t>が</a:t>
            </a:r>
            <a:endParaRPr kumimoji="1" lang="en-US" altLang="ja-JP" sz="4400" b="1" dirty="0">
              <a:solidFill>
                <a:srgbClr val="FF0000"/>
              </a:solidFill>
            </a:endParaRPr>
          </a:p>
          <a:p>
            <a:r>
              <a:rPr kumimoji="1" lang="ja-JP" altLang="en-US" sz="4400" b="1" dirty="0">
                <a:solidFill>
                  <a:srgbClr val="FF0000"/>
                </a:solidFill>
              </a:rPr>
              <a:t>わかればくらべられる</a:t>
            </a:r>
          </a:p>
        </p:txBody>
      </p:sp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6146CB36-4EDB-479D-9C6E-17D993B89C0E}"/>
              </a:ext>
            </a:extLst>
          </p:cNvPr>
          <p:cNvSpPr/>
          <p:nvPr/>
        </p:nvSpPr>
        <p:spPr>
          <a:xfrm>
            <a:off x="2385482" y="5311982"/>
            <a:ext cx="1594846" cy="822743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F4127B25-7595-4B6B-B634-BAA98D7AB4FC}"/>
              </a:ext>
            </a:extLst>
          </p:cNvPr>
          <p:cNvSpPr/>
          <p:nvPr/>
        </p:nvSpPr>
        <p:spPr>
          <a:xfrm>
            <a:off x="4754880" y="5311982"/>
            <a:ext cx="2054710" cy="822743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9412BBD-CEA5-4F79-9272-141674037F3D}"/>
              </a:ext>
            </a:extLst>
          </p:cNvPr>
          <p:cNvSpPr txBox="1"/>
          <p:nvPr/>
        </p:nvSpPr>
        <p:spPr>
          <a:xfrm>
            <a:off x="2466254" y="5405151"/>
            <a:ext cx="15140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>
                <a:solidFill>
                  <a:srgbClr val="FF0000"/>
                </a:solidFill>
              </a:rPr>
              <a:t>時間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4E23382-8758-41E6-9B21-8C3927558291}"/>
              </a:ext>
            </a:extLst>
          </p:cNvPr>
          <p:cNvSpPr txBox="1"/>
          <p:nvPr/>
        </p:nvSpPr>
        <p:spPr>
          <a:xfrm>
            <a:off x="4935825" y="5361038"/>
            <a:ext cx="22481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>
                <a:solidFill>
                  <a:srgbClr val="FF0000"/>
                </a:solidFill>
              </a:rPr>
              <a:t>道のり</a:t>
            </a:r>
          </a:p>
        </p:txBody>
      </p: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6FB0036F-03DD-6E41-1002-DE0CE4D8BE0D}"/>
              </a:ext>
            </a:extLst>
          </p:cNvPr>
          <p:cNvCxnSpPr/>
          <p:nvPr/>
        </p:nvCxnSpPr>
        <p:spPr>
          <a:xfrm>
            <a:off x="255639" y="2812023"/>
            <a:ext cx="1075688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C4EBDCE7-470C-7D93-A8E5-333BE14D4AE5}"/>
              </a:ext>
            </a:extLst>
          </p:cNvPr>
          <p:cNvCxnSpPr/>
          <p:nvPr/>
        </p:nvCxnSpPr>
        <p:spPr>
          <a:xfrm>
            <a:off x="255639" y="4081275"/>
            <a:ext cx="1075688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A3207D2D-4FDA-D395-7397-E4746F0D62E8}"/>
              </a:ext>
            </a:extLst>
          </p:cNvPr>
          <p:cNvCxnSpPr/>
          <p:nvPr/>
        </p:nvCxnSpPr>
        <p:spPr>
          <a:xfrm>
            <a:off x="8298426" y="2272693"/>
            <a:ext cx="934064" cy="3479175"/>
          </a:xfrm>
          <a:prstGeom prst="line">
            <a:avLst/>
          </a:prstGeom>
          <a:ln w="1079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9F2B3CDF-50C5-00D3-42DE-2BDEEF83F027}"/>
              </a:ext>
            </a:extLst>
          </p:cNvPr>
          <p:cNvCxnSpPr/>
          <p:nvPr/>
        </p:nvCxnSpPr>
        <p:spPr>
          <a:xfrm>
            <a:off x="255639" y="5277566"/>
            <a:ext cx="1075688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図 19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BFFB6A48-423D-753E-6529-FB4C9DDBF3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868" y="1973605"/>
            <a:ext cx="1714500" cy="1714500"/>
          </a:xfrm>
          <a:prstGeom prst="rect">
            <a:avLst/>
          </a:prstGeom>
        </p:spPr>
      </p:pic>
      <p:pic>
        <p:nvPicPr>
          <p:cNvPr id="22" name="図 21" descr="人, 持つ, テディ, クマ が含まれている画像&#10;&#10;自動的に生成された説明">
            <a:extLst>
              <a:ext uri="{FF2B5EF4-FFF2-40B4-BE49-F238E27FC236}">
                <a16:creationId xmlns:a16="http://schemas.microsoft.com/office/drawing/2014/main" id="{0C910BF1-27F3-40C7-8E78-259CB05D7E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1788" y="3429000"/>
            <a:ext cx="1826756" cy="1714500"/>
          </a:xfrm>
          <a:prstGeom prst="rect">
            <a:avLst/>
          </a:prstGeom>
        </p:spPr>
      </p:pic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9A6D028-2558-7C8B-1486-43E47B2C4BBD}"/>
              </a:ext>
            </a:extLst>
          </p:cNvPr>
          <p:cNvSpPr txBox="1"/>
          <p:nvPr/>
        </p:nvSpPr>
        <p:spPr>
          <a:xfrm>
            <a:off x="883539" y="155448"/>
            <a:ext cx="74078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0" b="1" dirty="0"/>
              <a:t>どちらが速いかな</a:t>
            </a:r>
            <a:endParaRPr kumimoji="1" lang="ja-JP" altLang="en-US" sz="6000" b="1" dirty="0"/>
          </a:p>
        </p:txBody>
      </p:sp>
      <p:pic>
        <p:nvPicPr>
          <p:cNvPr id="26" name="図 25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2C7E4809-207C-C7BB-6E8C-916D66F71F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627" y="1762743"/>
            <a:ext cx="695976" cy="695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714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2" grpId="0" animBg="1"/>
      <p:bldP spid="11" grpId="0" animBg="1"/>
      <p:bldP spid="12" grpId="0"/>
      <p:bldP spid="1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4E256C4-1A1C-4D8C-9F9F-4A38012AC18F}"/>
              </a:ext>
            </a:extLst>
          </p:cNvPr>
          <p:cNvSpPr txBox="1"/>
          <p:nvPr/>
        </p:nvSpPr>
        <p:spPr>
          <a:xfrm>
            <a:off x="571476" y="69402"/>
            <a:ext cx="58293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dirty="0"/>
              <a:t>5</a:t>
            </a:r>
            <a:r>
              <a:rPr kumimoji="1" lang="ja-JP" altLang="en-US" sz="5400" b="1" dirty="0"/>
              <a:t>分間走の記録</a:t>
            </a:r>
            <a:endParaRPr kumimoji="1" lang="ja-JP" altLang="en-US" sz="3600" b="1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15899C5-7FAA-4127-A62E-F51981B20846}"/>
              </a:ext>
            </a:extLst>
          </p:cNvPr>
          <p:cNvSpPr txBox="1"/>
          <p:nvPr/>
        </p:nvSpPr>
        <p:spPr>
          <a:xfrm>
            <a:off x="5566447" y="128850"/>
            <a:ext cx="34975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/>
              <a:t>時間　</a:t>
            </a:r>
            <a:r>
              <a:rPr lang="en-US" altLang="ja-JP" sz="4000" b="1" dirty="0"/>
              <a:t>5</a:t>
            </a:r>
            <a:r>
              <a:rPr lang="ja-JP" altLang="en-US" sz="4000" b="1" dirty="0"/>
              <a:t>分</a:t>
            </a:r>
            <a:endParaRPr lang="en-US" altLang="ja-JP" sz="4000" b="1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B3F8F54-79B9-4746-B9F5-6BF696EECB04}"/>
              </a:ext>
            </a:extLst>
          </p:cNvPr>
          <p:cNvSpPr txBox="1"/>
          <p:nvPr/>
        </p:nvSpPr>
        <p:spPr>
          <a:xfrm>
            <a:off x="6279051" y="1496496"/>
            <a:ext cx="56426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/>
              <a:t>はやて　</a:t>
            </a:r>
            <a:r>
              <a:rPr lang="en-US" altLang="ja-JP" sz="4000" b="1" dirty="0"/>
              <a:t>5</a:t>
            </a:r>
            <a:r>
              <a:rPr lang="ja-JP" altLang="en-US" sz="4000" b="1" dirty="0"/>
              <a:t>分で</a:t>
            </a:r>
            <a:r>
              <a:rPr lang="en-US" altLang="ja-JP" sz="4000" b="1" dirty="0"/>
              <a:t>1100</a:t>
            </a:r>
            <a:r>
              <a:rPr lang="ja-JP" altLang="en-US" sz="4000" b="1" dirty="0"/>
              <a:t>ｍ</a:t>
            </a:r>
            <a:endParaRPr kumimoji="1" lang="ja-JP" altLang="en-US" sz="4000" b="1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605ED25-98BC-4CC2-B31B-0186A2BF4072}"/>
              </a:ext>
            </a:extLst>
          </p:cNvPr>
          <p:cNvSpPr txBox="1"/>
          <p:nvPr/>
        </p:nvSpPr>
        <p:spPr>
          <a:xfrm>
            <a:off x="5978265" y="735084"/>
            <a:ext cx="35082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b="1" dirty="0"/>
              <a:t>速いのは</a:t>
            </a:r>
            <a:endParaRPr kumimoji="1" lang="ja-JP" altLang="en-US" sz="4400" b="1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D7B40C2-08E9-4214-932E-181BAD087919}"/>
              </a:ext>
            </a:extLst>
          </p:cNvPr>
          <p:cNvSpPr txBox="1"/>
          <p:nvPr/>
        </p:nvSpPr>
        <p:spPr>
          <a:xfrm>
            <a:off x="8467522" y="732602"/>
            <a:ext cx="24068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b="1" dirty="0"/>
              <a:t>はやて</a:t>
            </a:r>
            <a:endParaRPr lang="en-US" altLang="ja-JP" sz="4400" b="1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6CA13CA-297D-4337-A56E-82967FA9371E}"/>
              </a:ext>
            </a:extLst>
          </p:cNvPr>
          <p:cNvSpPr txBox="1"/>
          <p:nvPr/>
        </p:nvSpPr>
        <p:spPr>
          <a:xfrm>
            <a:off x="4032962" y="4428366"/>
            <a:ext cx="53103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/>
              <a:t>けんた　</a:t>
            </a:r>
            <a:r>
              <a:rPr lang="en-US" altLang="ja-JP" sz="4000" b="1" dirty="0"/>
              <a:t>5</a:t>
            </a:r>
            <a:r>
              <a:rPr lang="ja-JP" altLang="en-US" sz="4000" b="1" dirty="0"/>
              <a:t>分で</a:t>
            </a:r>
            <a:r>
              <a:rPr lang="en-US" altLang="ja-JP" sz="4000" b="1" dirty="0"/>
              <a:t>1000</a:t>
            </a:r>
            <a:r>
              <a:rPr lang="ja-JP" altLang="en-US" sz="4000" b="1" dirty="0"/>
              <a:t>ｍ</a:t>
            </a:r>
            <a:endParaRPr kumimoji="1" lang="ja-JP" altLang="en-US" sz="4000" b="1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3C12F82-5A9C-4FEA-8348-479882D8E902}"/>
              </a:ext>
            </a:extLst>
          </p:cNvPr>
          <p:cNvSpPr txBox="1"/>
          <p:nvPr/>
        </p:nvSpPr>
        <p:spPr>
          <a:xfrm>
            <a:off x="914402" y="5468355"/>
            <a:ext cx="93977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>
                <a:solidFill>
                  <a:srgbClr val="FF0000"/>
                </a:solidFill>
              </a:rPr>
              <a:t>速さは     　　と　　　　</a:t>
            </a:r>
            <a:r>
              <a:rPr kumimoji="1" lang="en-US" altLang="ja-JP" sz="4400" b="1" dirty="0">
                <a:solidFill>
                  <a:srgbClr val="FF0000"/>
                </a:solidFill>
              </a:rPr>
              <a:t>(</a:t>
            </a:r>
            <a:r>
              <a:rPr kumimoji="1" lang="ja-JP" altLang="en-US" sz="4400" b="1" dirty="0">
                <a:solidFill>
                  <a:srgbClr val="FF0000"/>
                </a:solidFill>
              </a:rPr>
              <a:t>きょり</a:t>
            </a:r>
            <a:r>
              <a:rPr kumimoji="1" lang="en-US" altLang="ja-JP" sz="4400" b="1" dirty="0">
                <a:solidFill>
                  <a:srgbClr val="FF0000"/>
                </a:solidFill>
              </a:rPr>
              <a:t>)</a:t>
            </a:r>
            <a:r>
              <a:rPr kumimoji="1" lang="ja-JP" altLang="en-US" sz="4400" b="1" dirty="0">
                <a:solidFill>
                  <a:srgbClr val="FF0000"/>
                </a:solidFill>
              </a:rPr>
              <a:t>が</a:t>
            </a:r>
            <a:endParaRPr kumimoji="1" lang="en-US" altLang="ja-JP" sz="4400" b="1" dirty="0">
              <a:solidFill>
                <a:srgbClr val="FF0000"/>
              </a:solidFill>
            </a:endParaRPr>
          </a:p>
          <a:p>
            <a:r>
              <a:rPr kumimoji="1" lang="ja-JP" altLang="en-US" sz="4400" b="1" dirty="0">
                <a:solidFill>
                  <a:srgbClr val="FF0000"/>
                </a:solidFill>
              </a:rPr>
              <a:t>わかればくらべられる</a:t>
            </a:r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C762A44F-74F4-462A-9DE2-6FDD889E1AD9}"/>
              </a:ext>
            </a:extLst>
          </p:cNvPr>
          <p:cNvSpPr/>
          <p:nvPr/>
        </p:nvSpPr>
        <p:spPr>
          <a:xfrm>
            <a:off x="2891093" y="5368887"/>
            <a:ext cx="1594846" cy="822743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BA5B856C-61B3-4DFA-984C-0306E3C4AB35}"/>
              </a:ext>
            </a:extLst>
          </p:cNvPr>
          <p:cNvSpPr/>
          <p:nvPr/>
        </p:nvSpPr>
        <p:spPr>
          <a:xfrm>
            <a:off x="5260491" y="5368887"/>
            <a:ext cx="2054710" cy="822743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ABBBE589-C591-4272-AD06-17784F35A139}"/>
              </a:ext>
            </a:extLst>
          </p:cNvPr>
          <p:cNvSpPr txBox="1"/>
          <p:nvPr/>
        </p:nvSpPr>
        <p:spPr>
          <a:xfrm>
            <a:off x="2971864" y="5443219"/>
            <a:ext cx="15140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>
                <a:solidFill>
                  <a:srgbClr val="FF0000"/>
                </a:solidFill>
              </a:rPr>
              <a:t>時間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AD96545C-BD82-4C0A-AD80-0F4599FAC585}"/>
              </a:ext>
            </a:extLst>
          </p:cNvPr>
          <p:cNvSpPr txBox="1"/>
          <p:nvPr/>
        </p:nvSpPr>
        <p:spPr>
          <a:xfrm>
            <a:off x="5441435" y="5399106"/>
            <a:ext cx="22481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>
                <a:solidFill>
                  <a:srgbClr val="FF0000"/>
                </a:solidFill>
              </a:rPr>
              <a:t>道のり</a:t>
            </a:r>
          </a:p>
        </p:txBody>
      </p:sp>
      <p:cxnSp>
        <p:nvCxnSpPr>
          <p:cNvPr id="2" name="直線コネクタ 1">
            <a:extLst>
              <a:ext uri="{FF2B5EF4-FFF2-40B4-BE49-F238E27FC236}">
                <a16:creationId xmlns:a16="http://schemas.microsoft.com/office/drawing/2014/main" id="{F5732CB9-6B80-AA41-F8CC-7D2B6842E1F9}"/>
              </a:ext>
            </a:extLst>
          </p:cNvPr>
          <p:cNvCxnSpPr/>
          <p:nvPr/>
        </p:nvCxnSpPr>
        <p:spPr>
          <a:xfrm>
            <a:off x="967858" y="2530514"/>
            <a:ext cx="1075688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81074B12-CBA1-69EA-6DC5-B15E4A18BB47}"/>
              </a:ext>
            </a:extLst>
          </p:cNvPr>
          <p:cNvCxnSpPr>
            <a:cxnSpLocks/>
          </p:cNvCxnSpPr>
          <p:nvPr/>
        </p:nvCxnSpPr>
        <p:spPr>
          <a:xfrm>
            <a:off x="9010645" y="1991184"/>
            <a:ext cx="1140908" cy="4061332"/>
          </a:xfrm>
          <a:prstGeom prst="line">
            <a:avLst/>
          </a:prstGeom>
          <a:ln w="1079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A4D91DE7-8F73-9764-9BA9-7E8B988B9F80}"/>
              </a:ext>
            </a:extLst>
          </p:cNvPr>
          <p:cNvCxnSpPr/>
          <p:nvPr/>
        </p:nvCxnSpPr>
        <p:spPr>
          <a:xfrm>
            <a:off x="234821" y="5202535"/>
            <a:ext cx="1075688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図 19">
            <a:extLst>
              <a:ext uri="{FF2B5EF4-FFF2-40B4-BE49-F238E27FC236}">
                <a16:creationId xmlns:a16="http://schemas.microsoft.com/office/drawing/2014/main" id="{7597400D-1BFE-F190-2E86-FFE863E87A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0758" flipH="1">
            <a:off x="3175945" y="2842286"/>
            <a:ext cx="1398573" cy="1937898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65B4FE38-2668-053F-1658-6FCAD79522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39780" y="1562685"/>
            <a:ext cx="1393182" cy="1714500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D4CD15E6-66B0-F73D-58F8-52312B5CFB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62137" y="1576298"/>
            <a:ext cx="1502253" cy="2545905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52950167-4F80-0CC2-7C8F-6EE013B180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85" y="1813389"/>
            <a:ext cx="2042013" cy="1510990"/>
          </a:xfrm>
          <a:prstGeom prst="rect">
            <a:avLst/>
          </a:prstGeom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id="{E2F5AF9E-BBD5-0FAF-B138-76134BB584C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18" y="3095824"/>
            <a:ext cx="2042013" cy="179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754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 animBg="1"/>
      <p:bldP spid="12" grpId="0" animBg="1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4DE7BD2-E1FA-4E40-B20E-36A13C642A9C}"/>
              </a:ext>
            </a:extLst>
          </p:cNvPr>
          <p:cNvSpPr txBox="1"/>
          <p:nvPr/>
        </p:nvSpPr>
        <p:spPr>
          <a:xfrm>
            <a:off x="334015" y="5854925"/>
            <a:ext cx="35082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/>
              <a:t>速いのは</a:t>
            </a:r>
            <a:endParaRPr kumimoji="1" lang="ja-JP" altLang="en-US" sz="3600" b="1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8167293-7CC5-4FC8-A838-34F1B6E07188}"/>
              </a:ext>
            </a:extLst>
          </p:cNvPr>
          <p:cNvSpPr txBox="1"/>
          <p:nvPr/>
        </p:nvSpPr>
        <p:spPr>
          <a:xfrm>
            <a:off x="213528" y="3304327"/>
            <a:ext cx="5011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/>
              <a:t>きょり</a:t>
            </a:r>
            <a:r>
              <a:rPr lang="en-US" altLang="ja-JP" sz="3600" b="1" dirty="0"/>
              <a:t>(</a:t>
            </a:r>
            <a:r>
              <a:rPr lang="ja-JP" altLang="en-US" sz="3600" b="1" dirty="0"/>
              <a:t>道のり</a:t>
            </a:r>
            <a:r>
              <a:rPr lang="en-US" altLang="ja-JP" sz="3600" b="1" dirty="0"/>
              <a:t>)</a:t>
            </a:r>
            <a:r>
              <a:rPr kumimoji="1" lang="ja-JP" altLang="en-US" sz="3600" b="1" dirty="0"/>
              <a:t>＝</a:t>
            </a:r>
            <a:r>
              <a:rPr kumimoji="1" lang="en-US" altLang="ja-JP" sz="3600" b="1" dirty="0"/>
              <a:t>50m</a:t>
            </a:r>
            <a:endParaRPr kumimoji="1" lang="ja-JP" altLang="en-US" sz="3600" b="1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89C6E13-D3DA-4C11-B3EE-752991F7110B}"/>
              </a:ext>
            </a:extLst>
          </p:cNvPr>
          <p:cNvSpPr txBox="1"/>
          <p:nvPr/>
        </p:nvSpPr>
        <p:spPr>
          <a:xfrm>
            <a:off x="6280639" y="3428999"/>
            <a:ext cx="34975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/>
              <a:t>時間　</a:t>
            </a:r>
            <a:r>
              <a:rPr lang="en-US" altLang="ja-JP" sz="3600" b="1" dirty="0"/>
              <a:t>5</a:t>
            </a:r>
            <a:r>
              <a:rPr lang="ja-JP" altLang="en-US" sz="3600" b="1" dirty="0"/>
              <a:t>分</a:t>
            </a:r>
            <a:endParaRPr lang="en-US" altLang="ja-JP" sz="3600" b="1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FF973D8-8431-43C9-81EB-46672C9E3901}"/>
              </a:ext>
            </a:extLst>
          </p:cNvPr>
          <p:cNvSpPr txBox="1"/>
          <p:nvPr/>
        </p:nvSpPr>
        <p:spPr>
          <a:xfrm>
            <a:off x="539508" y="4154526"/>
            <a:ext cx="5316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/>
              <a:t>さとし　</a:t>
            </a:r>
            <a:r>
              <a:rPr lang="en-US" altLang="ja-JP" sz="3600" b="1" dirty="0"/>
              <a:t>50</a:t>
            </a:r>
            <a:r>
              <a:rPr lang="ja-JP" altLang="en-US" sz="3600" b="1" dirty="0"/>
              <a:t>ｍを</a:t>
            </a:r>
            <a:r>
              <a:rPr lang="en-US" altLang="ja-JP" sz="3600" b="1" dirty="0"/>
              <a:t>8</a:t>
            </a:r>
            <a:r>
              <a:rPr lang="ja-JP" altLang="en-US" sz="3600" b="1" dirty="0"/>
              <a:t>秒</a:t>
            </a:r>
            <a:endParaRPr kumimoji="1" lang="ja-JP" altLang="en-US" sz="3600" b="1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EC9024F-0A5A-4075-9433-960DDBA428CC}"/>
              </a:ext>
            </a:extLst>
          </p:cNvPr>
          <p:cNvSpPr txBox="1"/>
          <p:nvPr/>
        </p:nvSpPr>
        <p:spPr>
          <a:xfrm>
            <a:off x="539508" y="4919842"/>
            <a:ext cx="524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/>
              <a:t>たいき　</a:t>
            </a:r>
            <a:r>
              <a:rPr lang="en-US" altLang="ja-JP" sz="3600" b="1" dirty="0"/>
              <a:t>50</a:t>
            </a:r>
            <a:r>
              <a:rPr lang="ja-JP" altLang="en-US" sz="3600" b="1" dirty="0"/>
              <a:t>ｍを</a:t>
            </a:r>
            <a:r>
              <a:rPr lang="en-US" altLang="ja-JP" sz="3600" b="1" dirty="0"/>
              <a:t>9</a:t>
            </a:r>
            <a:r>
              <a:rPr lang="ja-JP" altLang="en-US" sz="3600" b="1" dirty="0"/>
              <a:t>秒</a:t>
            </a:r>
            <a:endParaRPr kumimoji="1" lang="ja-JP" altLang="en-US" sz="3600" b="1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322DB85-FCCA-4201-9A11-C3E9849BDEA9}"/>
              </a:ext>
            </a:extLst>
          </p:cNvPr>
          <p:cNvSpPr txBox="1"/>
          <p:nvPr/>
        </p:nvSpPr>
        <p:spPr>
          <a:xfrm>
            <a:off x="6881693" y="4154526"/>
            <a:ext cx="4917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/>
              <a:t>はやて　</a:t>
            </a:r>
            <a:r>
              <a:rPr lang="en-US" altLang="ja-JP" sz="3600" b="1" dirty="0"/>
              <a:t>5</a:t>
            </a:r>
            <a:r>
              <a:rPr lang="ja-JP" altLang="en-US" sz="3600" b="1" dirty="0"/>
              <a:t>分で</a:t>
            </a:r>
            <a:r>
              <a:rPr lang="en-US" altLang="ja-JP" sz="3600" b="1" dirty="0"/>
              <a:t>1100</a:t>
            </a:r>
            <a:r>
              <a:rPr lang="ja-JP" altLang="en-US" sz="3600" b="1" dirty="0"/>
              <a:t>ｍ</a:t>
            </a:r>
            <a:endParaRPr kumimoji="1" lang="ja-JP" altLang="en-US" sz="3600" b="1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1BB93DC-FB15-4C16-81C7-EB5A8D48726E}"/>
              </a:ext>
            </a:extLst>
          </p:cNvPr>
          <p:cNvSpPr txBox="1"/>
          <p:nvPr/>
        </p:nvSpPr>
        <p:spPr>
          <a:xfrm>
            <a:off x="6881693" y="4919842"/>
            <a:ext cx="5310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/>
              <a:t>けんた　</a:t>
            </a:r>
            <a:r>
              <a:rPr lang="en-US" altLang="ja-JP" sz="3600" b="1" dirty="0"/>
              <a:t>5</a:t>
            </a:r>
            <a:r>
              <a:rPr lang="ja-JP" altLang="en-US" sz="3600" b="1" dirty="0"/>
              <a:t>分で</a:t>
            </a:r>
            <a:r>
              <a:rPr lang="en-US" altLang="ja-JP" sz="3600" b="1" dirty="0"/>
              <a:t>1000</a:t>
            </a:r>
            <a:r>
              <a:rPr lang="ja-JP" altLang="en-US" sz="3600" b="1" dirty="0"/>
              <a:t>ｍ</a:t>
            </a:r>
            <a:endParaRPr kumimoji="1" lang="ja-JP" altLang="en-US" sz="3600" b="1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3471F8B-DBF0-469B-A95E-6C8B1D3EC5BD}"/>
              </a:ext>
            </a:extLst>
          </p:cNvPr>
          <p:cNvSpPr txBox="1"/>
          <p:nvPr/>
        </p:nvSpPr>
        <p:spPr>
          <a:xfrm>
            <a:off x="6275280" y="5854925"/>
            <a:ext cx="35082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/>
              <a:t>速いのは</a:t>
            </a:r>
            <a:endParaRPr kumimoji="1" lang="ja-JP" altLang="en-US" sz="3600" b="1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1FA715EC-C14A-40C4-BB9D-B0FC3AF62AA4}"/>
              </a:ext>
            </a:extLst>
          </p:cNvPr>
          <p:cNvSpPr txBox="1"/>
          <p:nvPr/>
        </p:nvSpPr>
        <p:spPr>
          <a:xfrm>
            <a:off x="2612571" y="5854925"/>
            <a:ext cx="174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/>
              <a:t>さとし</a:t>
            </a:r>
            <a:endParaRPr kumimoji="1" lang="ja-JP" altLang="en-US" sz="3600" b="1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045B7B5-AD17-44DC-B348-748114BEB948}"/>
              </a:ext>
            </a:extLst>
          </p:cNvPr>
          <p:cNvSpPr txBox="1"/>
          <p:nvPr/>
        </p:nvSpPr>
        <p:spPr>
          <a:xfrm>
            <a:off x="8759985" y="5854924"/>
            <a:ext cx="174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/>
              <a:t>はやて</a:t>
            </a:r>
            <a:endParaRPr lang="en-US" altLang="ja-JP" sz="3600" b="1" dirty="0"/>
          </a:p>
        </p:txBody>
      </p:sp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E4659371-01AA-4B44-A566-77AA42F2A26F}"/>
              </a:ext>
            </a:extLst>
          </p:cNvPr>
          <p:cNvSpPr/>
          <p:nvPr/>
        </p:nvSpPr>
        <p:spPr>
          <a:xfrm>
            <a:off x="2302136" y="4098858"/>
            <a:ext cx="1183342" cy="146731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80668242-7D61-4D9B-A709-9FBA423203E2}"/>
              </a:ext>
            </a:extLst>
          </p:cNvPr>
          <p:cNvSpPr/>
          <p:nvPr/>
        </p:nvSpPr>
        <p:spPr>
          <a:xfrm>
            <a:off x="8584601" y="4114442"/>
            <a:ext cx="1048629" cy="146731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F9EAD895-5B60-0C6F-9C35-6824D6C8852C}"/>
              </a:ext>
            </a:extLst>
          </p:cNvPr>
          <p:cNvCxnSpPr>
            <a:cxnSpLocks/>
          </p:cNvCxnSpPr>
          <p:nvPr/>
        </p:nvCxnSpPr>
        <p:spPr>
          <a:xfrm>
            <a:off x="334015" y="762532"/>
            <a:ext cx="4621443" cy="4223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2963C73B-9BEA-8F98-48CE-E5DDB1AA7265}"/>
              </a:ext>
            </a:extLst>
          </p:cNvPr>
          <p:cNvCxnSpPr>
            <a:cxnSpLocks/>
          </p:cNvCxnSpPr>
          <p:nvPr/>
        </p:nvCxnSpPr>
        <p:spPr>
          <a:xfrm>
            <a:off x="334015" y="1353875"/>
            <a:ext cx="4778759" cy="1172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1344F2DA-3D57-5C13-C34C-F48BA29D2DEB}"/>
              </a:ext>
            </a:extLst>
          </p:cNvPr>
          <p:cNvCxnSpPr/>
          <p:nvPr/>
        </p:nvCxnSpPr>
        <p:spPr>
          <a:xfrm>
            <a:off x="4081136" y="511260"/>
            <a:ext cx="435179" cy="1620941"/>
          </a:xfrm>
          <a:prstGeom prst="line">
            <a:avLst/>
          </a:prstGeom>
          <a:ln w="1079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B0A82BAA-208D-D20F-8908-BF31AF7C6A05}"/>
              </a:ext>
            </a:extLst>
          </p:cNvPr>
          <p:cNvCxnSpPr/>
          <p:nvPr/>
        </p:nvCxnSpPr>
        <p:spPr>
          <a:xfrm>
            <a:off x="334015" y="1911225"/>
            <a:ext cx="5011615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図 21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6F300699-27D1-840C-1304-6D9DB1B960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945" y="354285"/>
            <a:ext cx="798783" cy="798782"/>
          </a:xfrm>
          <a:prstGeom prst="rect">
            <a:avLst/>
          </a:prstGeom>
        </p:spPr>
      </p:pic>
      <p:pic>
        <p:nvPicPr>
          <p:cNvPr id="23" name="図 22" descr="人, 持つ, テディ, クマ が含まれている画像&#10;&#10;自動的に生成された説明">
            <a:extLst>
              <a:ext uri="{FF2B5EF4-FFF2-40B4-BE49-F238E27FC236}">
                <a16:creationId xmlns:a16="http://schemas.microsoft.com/office/drawing/2014/main" id="{CBE695AF-7C64-EBE8-E442-E46C7E3E11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6741" y="966204"/>
            <a:ext cx="851082" cy="798782"/>
          </a:xfrm>
          <a:prstGeom prst="rect">
            <a:avLst/>
          </a:prstGeom>
        </p:spPr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DD53F133-A921-2F8A-BAB2-246892D8A1F5}"/>
              </a:ext>
            </a:extLst>
          </p:cNvPr>
          <p:cNvSpPr txBox="1"/>
          <p:nvPr/>
        </p:nvSpPr>
        <p:spPr>
          <a:xfrm>
            <a:off x="8977976" y="568153"/>
            <a:ext cx="28213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sz="4000" b="1" dirty="0"/>
          </a:p>
        </p:txBody>
      </p: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CA340992-0545-6BD9-D6BD-F9ADD46D7C15}"/>
              </a:ext>
            </a:extLst>
          </p:cNvPr>
          <p:cNvCxnSpPr/>
          <p:nvPr/>
        </p:nvCxnSpPr>
        <p:spPr>
          <a:xfrm>
            <a:off x="6322397" y="1062729"/>
            <a:ext cx="5378406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9A766742-6EF3-CEBC-C764-05AF57651874}"/>
              </a:ext>
            </a:extLst>
          </p:cNvPr>
          <p:cNvCxnSpPr>
            <a:cxnSpLocks/>
          </p:cNvCxnSpPr>
          <p:nvPr/>
        </p:nvCxnSpPr>
        <p:spPr>
          <a:xfrm>
            <a:off x="10343763" y="804765"/>
            <a:ext cx="570450" cy="1942554"/>
          </a:xfrm>
          <a:prstGeom prst="line">
            <a:avLst/>
          </a:prstGeom>
          <a:ln w="1079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図 34">
            <a:extLst>
              <a:ext uri="{FF2B5EF4-FFF2-40B4-BE49-F238E27FC236}">
                <a16:creationId xmlns:a16="http://schemas.microsoft.com/office/drawing/2014/main" id="{AA1E79D0-5C56-770B-907E-6BF4F12832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0758" flipH="1">
            <a:off x="7566395" y="1205113"/>
            <a:ext cx="699282" cy="926906"/>
          </a:xfrm>
          <a:prstGeom prst="rect">
            <a:avLst/>
          </a:prstGeom>
        </p:spPr>
      </p:pic>
      <p:pic>
        <p:nvPicPr>
          <p:cNvPr id="36" name="図 35">
            <a:extLst>
              <a:ext uri="{FF2B5EF4-FFF2-40B4-BE49-F238E27FC236}">
                <a16:creationId xmlns:a16="http://schemas.microsoft.com/office/drawing/2014/main" id="{6E7FB112-46DC-5ACC-9EEF-570FFB18D3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79835" y="683205"/>
            <a:ext cx="696586" cy="820053"/>
          </a:xfrm>
          <a:prstGeom prst="rect">
            <a:avLst/>
          </a:prstGeom>
        </p:spPr>
      </p:pic>
      <p:pic>
        <p:nvPicPr>
          <p:cNvPr id="37" name="図 36">
            <a:extLst>
              <a:ext uri="{FF2B5EF4-FFF2-40B4-BE49-F238E27FC236}">
                <a16:creationId xmlns:a16="http://schemas.microsoft.com/office/drawing/2014/main" id="{33DE2533-6317-1875-B05A-61372A7D27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75152" flipH="1">
            <a:off x="9257669" y="811556"/>
            <a:ext cx="751121" cy="1217718"/>
          </a:xfrm>
          <a:prstGeom prst="rect">
            <a:avLst/>
          </a:prstGeom>
        </p:spPr>
      </p:pic>
      <p:pic>
        <p:nvPicPr>
          <p:cNvPr id="38" name="図 37">
            <a:extLst>
              <a:ext uri="{FF2B5EF4-FFF2-40B4-BE49-F238E27FC236}">
                <a16:creationId xmlns:a16="http://schemas.microsoft.com/office/drawing/2014/main" id="{0975813F-B958-A9B5-9F0C-643F71B1425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151" y="880049"/>
            <a:ext cx="1020999" cy="722714"/>
          </a:xfrm>
          <a:prstGeom prst="rect">
            <a:avLst/>
          </a:prstGeom>
        </p:spPr>
      </p:pic>
      <p:cxnSp>
        <p:nvCxnSpPr>
          <p:cNvPr id="41" name="直線コネクタ 40">
            <a:extLst>
              <a:ext uri="{FF2B5EF4-FFF2-40B4-BE49-F238E27FC236}">
                <a16:creationId xmlns:a16="http://schemas.microsoft.com/office/drawing/2014/main" id="{E0553928-52F1-7D86-0F74-AB79850C01A1}"/>
              </a:ext>
            </a:extLst>
          </p:cNvPr>
          <p:cNvCxnSpPr/>
          <p:nvPr/>
        </p:nvCxnSpPr>
        <p:spPr>
          <a:xfrm>
            <a:off x="6537262" y="2532651"/>
            <a:ext cx="5378406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26E7F7A7-7AA6-F425-FFC9-08238EAAAFFB}"/>
              </a:ext>
            </a:extLst>
          </p:cNvPr>
          <p:cNvSpPr txBox="1"/>
          <p:nvPr/>
        </p:nvSpPr>
        <p:spPr>
          <a:xfrm>
            <a:off x="8977816" y="204406"/>
            <a:ext cx="174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/>
              <a:t>はやて</a:t>
            </a:r>
            <a:endParaRPr kumimoji="1" lang="ja-JP" altLang="en-US" sz="3200" b="1" dirty="0"/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17E518EC-BACA-76DB-F72D-9377375322DA}"/>
              </a:ext>
            </a:extLst>
          </p:cNvPr>
          <p:cNvSpPr txBox="1"/>
          <p:nvPr/>
        </p:nvSpPr>
        <p:spPr>
          <a:xfrm>
            <a:off x="385435" y="1901198"/>
            <a:ext cx="174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/>
              <a:t>たいき</a:t>
            </a:r>
            <a:endParaRPr kumimoji="1" lang="ja-JP" altLang="en-US" sz="3200" b="1" dirty="0"/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CED42562-265F-20DB-528C-8A2822F3329A}"/>
              </a:ext>
            </a:extLst>
          </p:cNvPr>
          <p:cNvSpPr txBox="1"/>
          <p:nvPr/>
        </p:nvSpPr>
        <p:spPr>
          <a:xfrm>
            <a:off x="613486" y="230976"/>
            <a:ext cx="174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/>
              <a:t>さとし</a:t>
            </a:r>
            <a:endParaRPr kumimoji="1" lang="ja-JP" altLang="en-US" sz="3200" b="1" dirty="0"/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B858CC85-A767-B617-DBE8-41C0BA96E3C6}"/>
              </a:ext>
            </a:extLst>
          </p:cNvPr>
          <p:cNvSpPr txBox="1"/>
          <p:nvPr/>
        </p:nvSpPr>
        <p:spPr>
          <a:xfrm>
            <a:off x="6979678" y="1999712"/>
            <a:ext cx="174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/>
              <a:t>けんた</a:t>
            </a:r>
            <a:endParaRPr kumimoji="1" lang="ja-JP" altLang="en-US" sz="3200" b="1" dirty="0"/>
          </a:p>
        </p:txBody>
      </p:sp>
      <p:pic>
        <p:nvPicPr>
          <p:cNvPr id="48" name="図 47">
            <a:extLst>
              <a:ext uri="{FF2B5EF4-FFF2-40B4-BE49-F238E27FC236}">
                <a16:creationId xmlns:a16="http://schemas.microsoft.com/office/drawing/2014/main" id="{2EBF7B80-DCAE-529E-A90B-FFE710FD100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715" y="1408284"/>
            <a:ext cx="828255" cy="72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494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2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7A9D65-DC18-C5D8-9E1B-7899A11B6F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3A3C8F3-7264-AF8E-82F0-26BDAF150DB0}"/>
              </a:ext>
            </a:extLst>
          </p:cNvPr>
          <p:cNvSpPr txBox="1"/>
          <p:nvPr/>
        </p:nvSpPr>
        <p:spPr>
          <a:xfrm>
            <a:off x="334015" y="5854925"/>
            <a:ext cx="35082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/>
              <a:t>速いのは</a:t>
            </a:r>
            <a:endParaRPr kumimoji="1" lang="ja-JP" altLang="en-US" sz="3600" b="1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CE6F867-EA27-ED2B-6AAC-FDE2497BB48E}"/>
              </a:ext>
            </a:extLst>
          </p:cNvPr>
          <p:cNvSpPr txBox="1"/>
          <p:nvPr/>
        </p:nvSpPr>
        <p:spPr>
          <a:xfrm>
            <a:off x="213528" y="3304327"/>
            <a:ext cx="5011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/>
              <a:t>きょり</a:t>
            </a:r>
            <a:r>
              <a:rPr lang="en-US" altLang="ja-JP" sz="3600" b="1" dirty="0"/>
              <a:t>(</a:t>
            </a:r>
            <a:r>
              <a:rPr lang="ja-JP" altLang="en-US" sz="3600" b="1" dirty="0"/>
              <a:t>道のり</a:t>
            </a:r>
            <a:r>
              <a:rPr lang="en-US" altLang="ja-JP" sz="3600" b="1" dirty="0"/>
              <a:t>)</a:t>
            </a:r>
            <a:r>
              <a:rPr kumimoji="1" lang="ja-JP" altLang="en-US" sz="3600" b="1" dirty="0"/>
              <a:t>＝</a:t>
            </a:r>
            <a:r>
              <a:rPr kumimoji="1" lang="en-US" altLang="ja-JP" sz="3600" b="1" dirty="0"/>
              <a:t>50m</a:t>
            </a:r>
            <a:endParaRPr kumimoji="1" lang="ja-JP" altLang="en-US" sz="3600" b="1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DDC773B-3616-B137-0F48-020741A5BFE6}"/>
              </a:ext>
            </a:extLst>
          </p:cNvPr>
          <p:cNvSpPr txBox="1"/>
          <p:nvPr/>
        </p:nvSpPr>
        <p:spPr>
          <a:xfrm>
            <a:off x="6280639" y="3428999"/>
            <a:ext cx="34975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/>
              <a:t>時間　</a:t>
            </a:r>
            <a:r>
              <a:rPr lang="en-US" altLang="ja-JP" sz="3600" b="1" dirty="0"/>
              <a:t>5</a:t>
            </a:r>
            <a:r>
              <a:rPr lang="ja-JP" altLang="en-US" sz="3600" b="1" dirty="0"/>
              <a:t>分</a:t>
            </a:r>
            <a:endParaRPr lang="en-US" altLang="ja-JP" sz="3600" b="1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5BF5619-9381-1BA9-63E7-F77D5F472DB3}"/>
              </a:ext>
            </a:extLst>
          </p:cNvPr>
          <p:cNvSpPr txBox="1"/>
          <p:nvPr/>
        </p:nvSpPr>
        <p:spPr>
          <a:xfrm>
            <a:off x="539508" y="4154526"/>
            <a:ext cx="5316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/>
              <a:t>さとし　</a:t>
            </a:r>
            <a:r>
              <a:rPr lang="en-US" altLang="ja-JP" sz="3600" b="1" dirty="0"/>
              <a:t>50</a:t>
            </a:r>
            <a:r>
              <a:rPr lang="ja-JP" altLang="en-US" sz="3600" b="1" dirty="0"/>
              <a:t>ｍを</a:t>
            </a:r>
            <a:r>
              <a:rPr lang="en-US" altLang="ja-JP" sz="3600" b="1" dirty="0"/>
              <a:t>8</a:t>
            </a:r>
            <a:r>
              <a:rPr lang="ja-JP" altLang="en-US" sz="3600" b="1" dirty="0"/>
              <a:t>秒</a:t>
            </a:r>
            <a:endParaRPr kumimoji="1" lang="ja-JP" altLang="en-US" sz="3600" b="1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4C274F5-642B-6209-CC5E-DD6897037A93}"/>
              </a:ext>
            </a:extLst>
          </p:cNvPr>
          <p:cNvSpPr txBox="1"/>
          <p:nvPr/>
        </p:nvSpPr>
        <p:spPr>
          <a:xfrm>
            <a:off x="539508" y="4919842"/>
            <a:ext cx="524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/>
              <a:t>たいき　</a:t>
            </a:r>
            <a:r>
              <a:rPr lang="en-US" altLang="ja-JP" sz="3600" b="1" dirty="0"/>
              <a:t>50</a:t>
            </a:r>
            <a:r>
              <a:rPr lang="ja-JP" altLang="en-US" sz="3600" b="1" dirty="0"/>
              <a:t>ｍを</a:t>
            </a:r>
            <a:r>
              <a:rPr lang="en-US" altLang="ja-JP" sz="3600" b="1" dirty="0"/>
              <a:t>9</a:t>
            </a:r>
            <a:r>
              <a:rPr lang="ja-JP" altLang="en-US" sz="3600" b="1" dirty="0"/>
              <a:t>秒</a:t>
            </a:r>
            <a:endParaRPr kumimoji="1" lang="ja-JP" altLang="en-US" sz="3600" b="1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A187FA4-0C16-0F83-1ACF-4531DC7D6D9D}"/>
              </a:ext>
            </a:extLst>
          </p:cNvPr>
          <p:cNvSpPr txBox="1"/>
          <p:nvPr/>
        </p:nvSpPr>
        <p:spPr>
          <a:xfrm>
            <a:off x="6881693" y="4154526"/>
            <a:ext cx="4917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/>
              <a:t>はやて　</a:t>
            </a:r>
            <a:r>
              <a:rPr lang="en-US" altLang="ja-JP" sz="3600" b="1" dirty="0"/>
              <a:t>5</a:t>
            </a:r>
            <a:r>
              <a:rPr lang="ja-JP" altLang="en-US" sz="3600" b="1" dirty="0"/>
              <a:t>分で</a:t>
            </a:r>
            <a:r>
              <a:rPr lang="en-US" altLang="ja-JP" sz="3600" b="1" dirty="0"/>
              <a:t>1100</a:t>
            </a:r>
            <a:r>
              <a:rPr lang="ja-JP" altLang="en-US" sz="3600" b="1" dirty="0"/>
              <a:t>ｍ</a:t>
            </a:r>
            <a:endParaRPr kumimoji="1" lang="ja-JP" altLang="en-US" sz="3600" b="1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83E148B-D143-D138-A626-96C23FC6F20F}"/>
              </a:ext>
            </a:extLst>
          </p:cNvPr>
          <p:cNvSpPr txBox="1"/>
          <p:nvPr/>
        </p:nvSpPr>
        <p:spPr>
          <a:xfrm>
            <a:off x="6881693" y="4919842"/>
            <a:ext cx="5310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/>
              <a:t>けんた　</a:t>
            </a:r>
            <a:r>
              <a:rPr lang="en-US" altLang="ja-JP" sz="3600" b="1" dirty="0"/>
              <a:t>5</a:t>
            </a:r>
            <a:r>
              <a:rPr lang="ja-JP" altLang="en-US" sz="3600" b="1" dirty="0"/>
              <a:t>分で</a:t>
            </a:r>
            <a:r>
              <a:rPr lang="en-US" altLang="ja-JP" sz="3600" b="1" dirty="0"/>
              <a:t>1000</a:t>
            </a:r>
            <a:r>
              <a:rPr lang="ja-JP" altLang="en-US" sz="3600" b="1" dirty="0"/>
              <a:t>ｍ</a:t>
            </a:r>
            <a:endParaRPr kumimoji="1" lang="ja-JP" altLang="en-US" sz="3600" b="1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103E78B-9C42-0333-B566-F0AC43FB7401}"/>
              </a:ext>
            </a:extLst>
          </p:cNvPr>
          <p:cNvSpPr txBox="1"/>
          <p:nvPr/>
        </p:nvSpPr>
        <p:spPr>
          <a:xfrm>
            <a:off x="6275280" y="5854925"/>
            <a:ext cx="35082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/>
              <a:t>速いのは</a:t>
            </a:r>
            <a:endParaRPr kumimoji="1" lang="ja-JP" altLang="en-US" sz="3600" b="1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03548CB-2E0E-A9A6-7134-2C8A6A3C6119}"/>
              </a:ext>
            </a:extLst>
          </p:cNvPr>
          <p:cNvSpPr txBox="1"/>
          <p:nvPr/>
        </p:nvSpPr>
        <p:spPr>
          <a:xfrm>
            <a:off x="2612571" y="5854925"/>
            <a:ext cx="174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/>
              <a:t>さとし</a:t>
            </a:r>
            <a:endParaRPr kumimoji="1" lang="ja-JP" altLang="en-US" sz="3600" b="1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9A55C684-4553-6487-C0BE-06F9D1FF9948}"/>
              </a:ext>
            </a:extLst>
          </p:cNvPr>
          <p:cNvSpPr txBox="1"/>
          <p:nvPr/>
        </p:nvSpPr>
        <p:spPr>
          <a:xfrm>
            <a:off x="8759985" y="5854924"/>
            <a:ext cx="174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/>
              <a:t>はやて</a:t>
            </a:r>
            <a:endParaRPr lang="en-US" altLang="ja-JP" sz="3600" b="1" dirty="0"/>
          </a:p>
        </p:txBody>
      </p:sp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612D0046-B614-0432-3D18-3D8DD266557A}"/>
              </a:ext>
            </a:extLst>
          </p:cNvPr>
          <p:cNvSpPr/>
          <p:nvPr/>
        </p:nvSpPr>
        <p:spPr>
          <a:xfrm>
            <a:off x="2302136" y="4098858"/>
            <a:ext cx="1183342" cy="146731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5F501DDF-C4B5-DCD1-59A5-1CAA0D96DB32}"/>
              </a:ext>
            </a:extLst>
          </p:cNvPr>
          <p:cNvSpPr/>
          <p:nvPr/>
        </p:nvSpPr>
        <p:spPr>
          <a:xfrm>
            <a:off x="8584601" y="4114442"/>
            <a:ext cx="1048629" cy="146731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9A0482FD-86F4-3949-AE83-3C2BA880FA46}"/>
              </a:ext>
            </a:extLst>
          </p:cNvPr>
          <p:cNvCxnSpPr>
            <a:cxnSpLocks/>
          </p:cNvCxnSpPr>
          <p:nvPr/>
        </p:nvCxnSpPr>
        <p:spPr>
          <a:xfrm>
            <a:off x="334015" y="762532"/>
            <a:ext cx="4621443" cy="4223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1F72B963-DE7B-87C7-3DB5-0FE46C7FF548}"/>
              </a:ext>
            </a:extLst>
          </p:cNvPr>
          <p:cNvCxnSpPr>
            <a:cxnSpLocks/>
          </p:cNvCxnSpPr>
          <p:nvPr/>
        </p:nvCxnSpPr>
        <p:spPr>
          <a:xfrm>
            <a:off x="334015" y="1353875"/>
            <a:ext cx="4778759" cy="1172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EEB3D8F2-BC5D-6D1F-373A-7791C7C55625}"/>
              </a:ext>
            </a:extLst>
          </p:cNvPr>
          <p:cNvCxnSpPr/>
          <p:nvPr/>
        </p:nvCxnSpPr>
        <p:spPr>
          <a:xfrm>
            <a:off x="4081136" y="511260"/>
            <a:ext cx="435179" cy="1620941"/>
          </a:xfrm>
          <a:prstGeom prst="line">
            <a:avLst/>
          </a:prstGeom>
          <a:ln w="1079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A46FFD59-483B-DE37-7EAC-69867CA42BF9}"/>
              </a:ext>
            </a:extLst>
          </p:cNvPr>
          <p:cNvCxnSpPr/>
          <p:nvPr/>
        </p:nvCxnSpPr>
        <p:spPr>
          <a:xfrm>
            <a:off x="334015" y="1911225"/>
            <a:ext cx="5011615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図 21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98A85BB7-403F-FA41-EB6E-2FACE2EA17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945" y="354285"/>
            <a:ext cx="798783" cy="798782"/>
          </a:xfrm>
          <a:prstGeom prst="rect">
            <a:avLst/>
          </a:prstGeom>
        </p:spPr>
      </p:pic>
      <p:pic>
        <p:nvPicPr>
          <p:cNvPr id="23" name="図 22" descr="人, 持つ, テディ, クマ が含まれている画像&#10;&#10;自動的に生成された説明">
            <a:extLst>
              <a:ext uri="{FF2B5EF4-FFF2-40B4-BE49-F238E27FC236}">
                <a16:creationId xmlns:a16="http://schemas.microsoft.com/office/drawing/2014/main" id="{780840C1-6A87-080D-3777-3E90678C5D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6741" y="966204"/>
            <a:ext cx="851082" cy="798782"/>
          </a:xfrm>
          <a:prstGeom prst="rect">
            <a:avLst/>
          </a:prstGeom>
        </p:spPr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BB0A7B91-F625-60C9-80A1-71A8C12C5BBC}"/>
              </a:ext>
            </a:extLst>
          </p:cNvPr>
          <p:cNvSpPr txBox="1"/>
          <p:nvPr/>
        </p:nvSpPr>
        <p:spPr>
          <a:xfrm>
            <a:off x="8977976" y="568153"/>
            <a:ext cx="28213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sz="4000" b="1" dirty="0"/>
          </a:p>
        </p:txBody>
      </p: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2D0D1ED9-4845-7EAA-F7F9-61BB41658571}"/>
              </a:ext>
            </a:extLst>
          </p:cNvPr>
          <p:cNvCxnSpPr/>
          <p:nvPr/>
        </p:nvCxnSpPr>
        <p:spPr>
          <a:xfrm>
            <a:off x="6322397" y="1062729"/>
            <a:ext cx="5378406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6AB3040F-CD0B-A4A8-0589-9D7271B70C36}"/>
              </a:ext>
            </a:extLst>
          </p:cNvPr>
          <p:cNvCxnSpPr>
            <a:cxnSpLocks/>
          </p:cNvCxnSpPr>
          <p:nvPr/>
        </p:nvCxnSpPr>
        <p:spPr>
          <a:xfrm>
            <a:off x="10343763" y="804765"/>
            <a:ext cx="570450" cy="1942554"/>
          </a:xfrm>
          <a:prstGeom prst="line">
            <a:avLst/>
          </a:prstGeom>
          <a:ln w="1079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図 34">
            <a:extLst>
              <a:ext uri="{FF2B5EF4-FFF2-40B4-BE49-F238E27FC236}">
                <a16:creationId xmlns:a16="http://schemas.microsoft.com/office/drawing/2014/main" id="{5AB48C73-E68E-56FE-A157-C51B56EC4E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0758" flipH="1">
            <a:off x="7566395" y="1205113"/>
            <a:ext cx="699282" cy="926906"/>
          </a:xfrm>
          <a:prstGeom prst="rect">
            <a:avLst/>
          </a:prstGeom>
        </p:spPr>
      </p:pic>
      <p:pic>
        <p:nvPicPr>
          <p:cNvPr id="36" name="図 35">
            <a:extLst>
              <a:ext uri="{FF2B5EF4-FFF2-40B4-BE49-F238E27FC236}">
                <a16:creationId xmlns:a16="http://schemas.microsoft.com/office/drawing/2014/main" id="{001A64E8-7BBB-22FB-8439-EF886A1661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79835" y="683205"/>
            <a:ext cx="696586" cy="820053"/>
          </a:xfrm>
          <a:prstGeom prst="rect">
            <a:avLst/>
          </a:prstGeom>
        </p:spPr>
      </p:pic>
      <p:pic>
        <p:nvPicPr>
          <p:cNvPr id="37" name="図 36">
            <a:extLst>
              <a:ext uri="{FF2B5EF4-FFF2-40B4-BE49-F238E27FC236}">
                <a16:creationId xmlns:a16="http://schemas.microsoft.com/office/drawing/2014/main" id="{2CBF3D81-F97F-7F84-A68B-B4FF1E026C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75152" flipH="1">
            <a:off x="9257669" y="811556"/>
            <a:ext cx="751121" cy="1217718"/>
          </a:xfrm>
          <a:prstGeom prst="rect">
            <a:avLst/>
          </a:prstGeom>
        </p:spPr>
      </p:pic>
      <p:pic>
        <p:nvPicPr>
          <p:cNvPr id="38" name="図 37">
            <a:extLst>
              <a:ext uri="{FF2B5EF4-FFF2-40B4-BE49-F238E27FC236}">
                <a16:creationId xmlns:a16="http://schemas.microsoft.com/office/drawing/2014/main" id="{8339530C-3225-185C-804E-E568A57DA63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151" y="880049"/>
            <a:ext cx="1020999" cy="722714"/>
          </a:xfrm>
          <a:prstGeom prst="rect">
            <a:avLst/>
          </a:prstGeom>
        </p:spPr>
      </p:pic>
      <p:cxnSp>
        <p:nvCxnSpPr>
          <p:cNvPr id="41" name="直線コネクタ 40">
            <a:extLst>
              <a:ext uri="{FF2B5EF4-FFF2-40B4-BE49-F238E27FC236}">
                <a16:creationId xmlns:a16="http://schemas.microsoft.com/office/drawing/2014/main" id="{851CF480-3F05-C05C-849B-FA184964460F}"/>
              </a:ext>
            </a:extLst>
          </p:cNvPr>
          <p:cNvCxnSpPr/>
          <p:nvPr/>
        </p:nvCxnSpPr>
        <p:spPr>
          <a:xfrm>
            <a:off x="6537262" y="2532651"/>
            <a:ext cx="5378406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15628C85-473B-DEAF-ABED-45F501206DA9}"/>
              </a:ext>
            </a:extLst>
          </p:cNvPr>
          <p:cNvSpPr txBox="1"/>
          <p:nvPr/>
        </p:nvSpPr>
        <p:spPr>
          <a:xfrm>
            <a:off x="8977816" y="204406"/>
            <a:ext cx="174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/>
              <a:t>はやて</a:t>
            </a:r>
            <a:endParaRPr kumimoji="1" lang="ja-JP" altLang="en-US" sz="3200" b="1" dirty="0"/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1355FCD9-F8AF-58A9-47DC-3BB39D715FC4}"/>
              </a:ext>
            </a:extLst>
          </p:cNvPr>
          <p:cNvSpPr txBox="1"/>
          <p:nvPr/>
        </p:nvSpPr>
        <p:spPr>
          <a:xfrm>
            <a:off x="385435" y="1901198"/>
            <a:ext cx="174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/>
              <a:t>たいき</a:t>
            </a:r>
            <a:endParaRPr kumimoji="1" lang="ja-JP" altLang="en-US" sz="3200" b="1" dirty="0"/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EF79ED04-DBB9-3B17-BCA8-5262779CD98B}"/>
              </a:ext>
            </a:extLst>
          </p:cNvPr>
          <p:cNvSpPr txBox="1"/>
          <p:nvPr/>
        </p:nvSpPr>
        <p:spPr>
          <a:xfrm>
            <a:off x="613486" y="230976"/>
            <a:ext cx="174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/>
              <a:t>さとし</a:t>
            </a:r>
            <a:endParaRPr kumimoji="1" lang="ja-JP" altLang="en-US" sz="3200" b="1" dirty="0"/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88DA56D2-CA82-3515-08C2-34119A6A405D}"/>
              </a:ext>
            </a:extLst>
          </p:cNvPr>
          <p:cNvSpPr txBox="1"/>
          <p:nvPr/>
        </p:nvSpPr>
        <p:spPr>
          <a:xfrm>
            <a:off x="6979678" y="1999712"/>
            <a:ext cx="174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/>
              <a:t>けんた</a:t>
            </a:r>
            <a:endParaRPr kumimoji="1" lang="ja-JP" altLang="en-US" sz="3200" b="1" dirty="0"/>
          </a:p>
        </p:txBody>
      </p:sp>
      <p:pic>
        <p:nvPicPr>
          <p:cNvPr id="48" name="図 47">
            <a:extLst>
              <a:ext uri="{FF2B5EF4-FFF2-40B4-BE49-F238E27FC236}">
                <a16:creationId xmlns:a16="http://schemas.microsoft.com/office/drawing/2014/main" id="{45C0EBC1-B459-4674-7F2B-88C9E608A36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715" y="1408284"/>
            <a:ext cx="828255" cy="72886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71BC964-BE06-E233-0044-3E14E63958F0}"/>
              </a:ext>
            </a:extLst>
          </p:cNvPr>
          <p:cNvSpPr txBox="1"/>
          <p:nvPr/>
        </p:nvSpPr>
        <p:spPr>
          <a:xfrm>
            <a:off x="81502" y="1920980"/>
            <a:ext cx="84248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200" b="1" dirty="0">
                <a:solidFill>
                  <a:srgbClr val="00B050"/>
                </a:solidFill>
              </a:rPr>
              <a:t>道のりを同じにする</a:t>
            </a:r>
            <a:endParaRPr kumimoji="1" lang="ja-JP" altLang="en-US" sz="7200" b="1" dirty="0">
              <a:solidFill>
                <a:srgbClr val="00B050"/>
              </a:solidFill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906F1C9-94BF-58BD-7DBF-D8998C743509}"/>
              </a:ext>
            </a:extLst>
          </p:cNvPr>
          <p:cNvSpPr txBox="1"/>
          <p:nvPr/>
        </p:nvSpPr>
        <p:spPr>
          <a:xfrm>
            <a:off x="4607423" y="2752649"/>
            <a:ext cx="75845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200" b="1" dirty="0">
                <a:solidFill>
                  <a:srgbClr val="00B0F0"/>
                </a:solidFill>
              </a:rPr>
              <a:t>時間を同じにする</a:t>
            </a:r>
            <a:endParaRPr kumimoji="1" lang="ja-JP" altLang="en-US" sz="7200" b="1" dirty="0">
              <a:solidFill>
                <a:srgbClr val="00B0F0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D982542-3701-4D07-F192-A0A79BD757CB}"/>
              </a:ext>
            </a:extLst>
          </p:cNvPr>
          <p:cNvSpPr txBox="1"/>
          <p:nvPr/>
        </p:nvSpPr>
        <p:spPr>
          <a:xfrm>
            <a:off x="1197655" y="-31356"/>
            <a:ext cx="109128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200" b="1" dirty="0">
                <a:solidFill>
                  <a:srgbClr val="FF0000"/>
                </a:solidFill>
              </a:rPr>
              <a:t>速さがわかりやすいのは</a:t>
            </a:r>
            <a:endParaRPr lang="en-US" altLang="ja-JP" sz="7200" b="1" dirty="0">
              <a:solidFill>
                <a:srgbClr val="FF0000"/>
              </a:solidFill>
            </a:endParaRPr>
          </a:p>
          <a:p>
            <a:r>
              <a:rPr kumimoji="1" lang="ja-JP" altLang="en-US" sz="7200" b="1" dirty="0">
                <a:solidFill>
                  <a:srgbClr val="FF0000"/>
                </a:solidFill>
              </a:rPr>
              <a:t>　　</a:t>
            </a:r>
            <a:r>
              <a:rPr lang="ja-JP" altLang="en-US" sz="7200" b="1" dirty="0">
                <a:solidFill>
                  <a:srgbClr val="FF0000"/>
                </a:solidFill>
              </a:rPr>
              <a:t>どっちかな</a:t>
            </a:r>
            <a:endParaRPr kumimoji="1" lang="ja-JP" altLang="en-US" sz="7200" b="1" dirty="0">
              <a:solidFill>
                <a:srgbClr val="FF0000"/>
              </a:solidFill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2A1351ED-3E68-2A42-6A2A-C837932C2B92}"/>
              </a:ext>
            </a:extLst>
          </p:cNvPr>
          <p:cNvSpPr txBox="1"/>
          <p:nvPr/>
        </p:nvSpPr>
        <p:spPr>
          <a:xfrm>
            <a:off x="146260" y="3785083"/>
            <a:ext cx="56924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200" b="1" dirty="0">
                <a:solidFill>
                  <a:srgbClr val="00B050"/>
                </a:solidFill>
              </a:rPr>
              <a:t>１ｍを</a:t>
            </a:r>
            <a:r>
              <a:rPr lang="en-US" altLang="ja-JP" sz="7200" b="1" dirty="0">
                <a:solidFill>
                  <a:srgbClr val="00B050"/>
                </a:solidFill>
              </a:rPr>
              <a:t>0.16</a:t>
            </a:r>
            <a:r>
              <a:rPr lang="ja-JP" altLang="en-US" sz="7200" b="1" dirty="0">
                <a:solidFill>
                  <a:srgbClr val="00B050"/>
                </a:solidFill>
              </a:rPr>
              <a:t>秒</a:t>
            </a:r>
            <a:endParaRPr kumimoji="1" lang="ja-JP" altLang="en-US" sz="7200" b="1" dirty="0">
              <a:solidFill>
                <a:srgbClr val="00B050"/>
              </a:solidFill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9B5BEC53-A49A-F69B-ACEF-07695270BE15}"/>
              </a:ext>
            </a:extLst>
          </p:cNvPr>
          <p:cNvSpPr txBox="1"/>
          <p:nvPr/>
        </p:nvSpPr>
        <p:spPr>
          <a:xfrm>
            <a:off x="146260" y="5243007"/>
            <a:ext cx="56924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200" b="1" dirty="0">
                <a:solidFill>
                  <a:srgbClr val="00B050"/>
                </a:solidFill>
              </a:rPr>
              <a:t>１ｍを</a:t>
            </a:r>
            <a:r>
              <a:rPr lang="en-US" altLang="ja-JP" sz="7200" b="1" dirty="0">
                <a:solidFill>
                  <a:srgbClr val="00B050"/>
                </a:solidFill>
              </a:rPr>
              <a:t>0.18</a:t>
            </a:r>
            <a:r>
              <a:rPr lang="ja-JP" altLang="en-US" sz="7200" b="1" dirty="0">
                <a:solidFill>
                  <a:srgbClr val="00B050"/>
                </a:solidFill>
              </a:rPr>
              <a:t>秒</a:t>
            </a:r>
            <a:endParaRPr kumimoji="1" lang="ja-JP" altLang="en-US" sz="7200" b="1" dirty="0">
              <a:solidFill>
                <a:srgbClr val="00B050"/>
              </a:solidFill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5713AC9B-CCC5-7697-13AA-216F07FF4F10}"/>
              </a:ext>
            </a:extLst>
          </p:cNvPr>
          <p:cNvSpPr txBox="1"/>
          <p:nvPr/>
        </p:nvSpPr>
        <p:spPr>
          <a:xfrm>
            <a:off x="6079769" y="3797098"/>
            <a:ext cx="56924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200" b="1" dirty="0">
                <a:solidFill>
                  <a:srgbClr val="00B0F0"/>
                </a:solidFill>
              </a:rPr>
              <a:t>１分で</a:t>
            </a:r>
            <a:r>
              <a:rPr lang="en-US" altLang="ja-JP" sz="7200" b="1" dirty="0">
                <a:solidFill>
                  <a:srgbClr val="00B0F0"/>
                </a:solidFill>
              </a:rPr>
              <a:t>220</a:t>
            </a:r>
            <a:r>
              <a:rPr lang="ja-JP" altLang="en-US" sz="7200" b="1" dirty="0">
                <a:solidFill>
                  <a:srgbClr val="00B0F0"/>
                </a:solidFill>
              </a:rPr>
              <a:t>ｍ</a:t>
            </a:r>
            <a:endParaRPr kumimoji="1" lang="ja-JP" altLang="en-US" sz="7200" b="1" dirty="0">
              <a:solidFill>
                <a:srgbClr val="00B0F0"/>
              </a:solidFill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C98FFC82-11AC-6426-D58C-E879AF2A289F}"/>
              </a:ext>
            </a:extLst>
          </p:cNvPr>
          <p:cNvSpPr txBox="1"/>
          <p:nvPr/>
        </p:nvSpPr>
        <p:spPr>
          <a:xfrm>
            <a:off x="6131577" y="5215530"/>
            <a:ext cx="56924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200" b="1" dirty="0">
                <a:solidFill>
                  <a:srgbClr val="00B0F0"/>
                </a:solidFill>
              </a:rPr>
              <a:t>１分で</a:t>
            </a:r>
            <a:r>
              <a:rPr lang="en-US" altLang="ja-JP" sz="7200" b="1" dirty="0">
                <a:solidFill>
                  <a:srgbClr val="00B0F0"/>
                </a:solidFill>
              </a:rPr>
              <a:t>200</a:t>
            </a:r>
            <a:r>
              <a:rPr lang="ja-JP" altLang="en-US" sz="7200" b="1" dirty="0">
                <a:solidFill>
                  <a:srgbClr val="00B0F0"/>
                </a:solidFill>
              </a:rPr>
              <a:t>ｍ</a:t>
            </a:r>
            <a:endParaRPr kumimoji="1" lang="ja-JP" altLang="en-US" sz="72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073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2" grpId="0" animBg="1"/>
      <p:bldP spid="17" grpId="0" animBg="1"/>
      <p:bldP spid="3" grpId="0"/>
      <p:bldP spid="4" grpId="0"/>
      <p:bldP spid="5" grpId="0"/>
      <p:bldP spid="24" grpId="0"/>
      <p:bldP spid="26" grpId="0"/>
      <p:bldP spid="27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1515E1D-9807-4269-A7EB-6FCD7E15E85F}"/>
              </a:ext>
            </a:extLst>
          </p:cNvPr>
          <p:cNvSpPr txBox="1"/>
          <p:nvPr/>
        </p:nvSpPr>
        <p:spPr>
          <a:xfrm>
            <a:off x="6752066" y="4066016"/>
            <a:ext cx="5310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/>
              <a:t>キリン　</a:t>
            </a:r>
            <a:r>
              <a:rPr lang="en-US" altLang="ja-JP" sz="3600" b="1" dirty="0"/>
              <a:t>10</a:t>
            </a:r>
            <a:r>
              <a:rPr lang="ja-JP" altLang="en-US" sz="3600" b="1" dirty="0"/>
              <a:t>秒で</a:t>
            </a:r>
            <a:r>
              <a:rPr lang="en-US" altLang="ja-JP" sz="3600" b="1" dirty="0"/>
              <a:t>160</a:t>
            </a:r>
            <a:r>
              <a:rPr lang="ja-JP" altLang="en-US" sz="3600" b="1" dirty="0"/>
              <a:t>ｍ</a:t>
            </a:r>
            <a:endParaRPr kumimoji="1" lang="ja-JP" altLang="en-US" sz="3600" b="1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20F53FB-1686-4D3C-9855-F77B1B59BF53}"/>
              </a:ext>
            </a:extLst>
          </p:cNvPr>
          <p:cNvSpPr txBox="1"/>
          <p:nvPr/>
        </p:nvSpPr>
        <p:spPr>
          <a:xfrm>
            <a:off x="5818740" y="4600571"/>
            <a:ext cx="5994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/>
              <a:t>カンガルー　</a:t>
            </a:r>
            <a:r>
              <a:rPr lang="en-US" altLang="ja-JP" sz="3600" b="1" dirty="0"/>
              <a:t>10</a:t>
            </a:r>
            <a:r>
              <a:rPr lang="ja-JP" altLang="en-US" sz="3600" b="1" dirty="0"/>
              <a:t>秒で</a:t>
            </a:r>
            <a:r>
              <a:rPr lang="en-US" altLang="ja-JP" sz="3600" b="1" dirty="0"/>
              <a:t>200</a:t>
            </a:r>
            <a:r>
              <a:rPr lang="ja-JP" altLang="en-US" sz="3600" b="1" dirty="0"/>
              <a:t>ｍ</a:t>
            </a:r>
            <a:endParaRPr kumimoji="1" lang="ja-JP" altLang="en-US" sz="3600" b="1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6CAA989-C986-4528-8088-032712CEA596}"/>
              </a:ext>
            </a:extLst>
          </p:cNvPr>
          <p:cNvSpPr txBox="1"/>
          <p:nvPr/>
        </p:nvSpPr>
        <p:spPr>
          <a:xfrm>
            <a:off x="310992" y="4146499"/>
            <a:ext cx="5309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/>
              <a:t>ダチョウ　</a:t>
            </a:r>
            <a:r>
              <a:rPr lang="en-US" altLang="ja-JP" sz="3600" b="1" dirty="0"/>
              <a:t>160</a:t>
            </a:r>
            <a:r>
              <a:rPr lang="ja-JP" altLang="en-US" sz="3600" b="1" dirty="0"/>
              <a:t>ｍを</a:t>
            </a:r>
            <a:r>
              <a:rPr lang="en-US" altLang="ja-JP" sz="3600" b="1" dirty="0"/>
              <a:t>7</a:t>
            </a:r>
            <a:r>
              <a:rPr lang="ja-JP" altLang="en-US" sz="3600" b="1" dirty="0"/>
              <a:t>秒</a:t>
            </a:r>
            <a:endParaRPr kumimoji="1" lang="ja-JP" altLang="en-US" sz="3600" b="1" dirty="0"/>
          </a:p>
        </p:txBody>
      </p:sp>
      <p:graphicFrame>
        <p:nvGraphicFramePr>
          <p:cNvPr id="13" name="表 12">
            <a:extLst>
              <a:ext uri="{FF2B5EF4-FFF2-40B4-BE49-F238E27FC236}">
                <a16:creationId xmlns:a16="http://schemas.microsoft.com/office/drawing/2014/main" id="{6B4C94D3-334E-520D-B748-8C61CE9CE9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0342563"/>
              </p:ext>
            </p:extLst>
          </p:nvPr>
        </p:nvGraphicFramePr>
        <p:xfrm>
          <a:off x="520870" y="686071"/>
          <a:ext cx="11135360" cy="270933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783840">
                  <a:extLst>
                    <a:ext uri="{9D8B030D-6E8A-4147-A177-3AD203B41FA5}">
                      <a16:colId xmlns:a16="http://schemas.microsoft.com/office/drawing/2014/main" val="2918521021"/>
                    </a:ext>
                  </a:extLst>
                </a:gridCol>
                <a:gridCol w="2783840">
                  <a:extLst>
                    <a:ext uri="{9D8B030D-6E8A-4147-A177-3AD203B41FA5}">
                      <a16:colId xmlns:a16="http://schemas.microsoft.com/office/drawing/2014/main" val="89864745"/>
                    </a:ext>
                  </a:extLst>
                </a:gridCol>
                <a:gridCol w="2783840">
                  <a:extLst>
                    <a:ext uri="{9D8B030D-6E8A-4147-A177-3AD203B41FA5}">
                      <a16:colId xmlns:a16="http://schemas.microsoft.com/office/drawing/2014/main" val="4206377430"/>
                    </a:ext>
                  </a:extLst>
                </a:gridCol>
                <a:gridCol w="2783840">
                  <a:extLst>
                    <a:ext uri="{9D8B030D-6E8A-4147-A177-3AD203B41FA5}">
                      <a16:colId xmlns:a16="http://schemas.microsoft.com/office/drawing/2014/main" val="1793883806"/>
                    </a:ext>
                  </a:extLst>
                </a:gridCol>
              </a:tblGrid>
              <a:tr h="903111">
                <a:tc>
                  <a:txBody>
                    <a:bodyPr/>
                    <a:lstStyle/>
                    <a:p>
                      <a:pPr algn="ctr"/>
                      <a:endParaRPr kumimoji="1" lang="ja-JP" alt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000" b="1" dirty="0"/>
                        <a:t>キリン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000" b="1" dirty="0"/>
                        <a:t>カンガルー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000" b="1" dirty="0"/>
                        <a:t>ダチョウ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81467370"/>
                  </a:ext>
                </a:extLst>
              </a:tr>
              <a:tr h="90311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000" b="1" dirty="0"/>
                        <a:t>道のり</a:t>
                      </a:r>
                      <a:r>
                        <a:rPr kumimoji="1" lang="en-US" altLang="ja-JP" sz="3200" b="1" dirty="0"/>
                        <a:t>(m)</a:t>
                      </a:r>
                      <a:endParaRPr kumimoji="1" lang="ja-JP" alt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160</a:t>
                      </a:r>
                      <a:endParaRPr kumimoji="1" lang="ja-JP" alt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200</a:t>
                      </a:r>
                      <a:endParaRPr kumimoji="1" lang="ja-JP" alt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160</a:t>
                      </a:r>
                      <a:endParaRPr kumimoji="1" lang="ja-JP" altLang="en-US" sz="4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40259174"/>
                  </a:ext>
                </a:extLst>
              </a:tr>
              <a:tr h="90311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000" b="1" dirty="0"/>
                        <a:t>時間</a:t>
                      </a:r>
                      <a:r>
                        <a:rPr kumimoji="1" lang="en-US" altLang="ja-JP" sz="3200" b="1" dirty="0"/>
                        <a:t>(</a:t>
                      </a:r>
                      <a:r>
                        <a:rPr kumimoji="1" lang="ja-JP" altLang="en-US" sz="3200" b="1" dirty="0"/>
                        <a:t>秒</a:t>
                      </a:r>
                      <a:r>
                        <a:rPr kumimoji="1" lang="en-US" altLang="ja-JP" sz="3200" b="1" dirty="0"/>
                        <a:t>)</a:t>
                      </a:r>
                      <a:endParaRPr kumimoji="1" lang="ja-JP" alt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10</a:t>
                      </a:r>
                      <a:endParaRPr kumimoji="1" lang="ja-JP" alt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10</a:t>
                      </a:r>
                      <a:endParaRPr kumimoji="1" lang="ja-JP" alt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7</a:t>
                      </a:r>
                      <a:endParaRPr kumimoji="1" lang="ja-JP" altLang="en-US" sz="4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77652877"/>
                  </a:ext>
                </a:extLst>
              </a:tr>
            </a:tbl>
          </a:graphicData>
        </a:graphic>
      </p:graphicFrame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D17781E-04CD-FD0C-9E42-C3FC84E5EB81}"/>
              </a:ext>
            </a:extLst>
          </p:cNvPr>
          <p:cNvSpPr txBox="1"/>
          <p:nvPr/>
        </p:nvSpPr>
        <p:spPr>
          <a:xfrm>
            <a:off x="676367" y="41644"/>
            <a:ext cx="4662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/>
              <a:t>走った道のりと時間</a:t>
            </a:r>
            <a:endParaRPr kumimoji="1" lang="ja-JP" altLang="en-US" sz="3600" b="1" dirty="0"/>
          </a:p>
        </p:txBody>
      </p: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94759CA8-C519-A6F4-5629-9593994042ED}"/>
              </a:ext>
            </a:extLst>
          </p:cNvPr>
          <p:cNvCxnSpPr/>
          <p:nvPr/>
        </p:nvCxnSpPr>
        <p:spPr>
          <a:xfrm>
            <a:off x="520870" y="686071"/>
            <a:ext cx="2810072" cy="89692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1387A5C2-15F2-E491-30BF-3CD47F5EB352}"/>
              </a:ext>
            </a:extLst>
          </p:cNvPr>
          <p:cNvSpPr txBox="1"/>
          <p:nvPr/>
        </p:nvSpPr>
        <p:spPr>
          <a:xfrm>
            <a:off x="6088550" y="18407"/>
            <a:ext cx="3177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/>
              <a:t>一番速いのは</a:t>
            </a:r>
            <a:endParaRPr kumimoji="1" lang="ja-JP" altLang="en-US" sz="3600" b="1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D71CC210-C713-9310-2CA5-C96B72E8F778}"/>
              </a:ext>
            </a:extLst>
          </p:cNvPr>
          <p:cNvSpPr txBox="1"/>
          <p:nvPr/>
        </p:nvSpPr>
        <p:spPr>
          <a:xfrm>
            <a:off x="739468" y="4668893"/>
            <a:ext cx="4862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/>
              <a:t>キリン　</a:t>
            </a:r>
            <a:r>
              <a:rPr lang="en-US" altLang="ja-JP" sz="3600" b="1" dirty="0"/>
              <a:t>160</a:t>
            </a:r>
            <a:r>
              <a:rPr lang="ja-JP" altLang="en-US" sz="3600" b="1" dirty="0"/>
              <a:t>ｍを</a:t>
            </a:r>
            <a:r>
              <a:rPr lang="en-US" altLang="ja-JP" sz="3600" b="1" dirty="0"/>
              <a:t>10</a:t>
            </a:r>
            <a:r>
              <a:rPr lang="ja-JP" altLang="en-US" sz="3600" b="1" dirty="0"/>
              <a:t>秒</a:t>
            </a:r>
            <a:endParaRPr kumimoji="1" lang="ja-JP" altLang="en-US" sz="3600" b="1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32DF9E09-4EE4-4DCE-4E7A-B03E1276B1B5}"/>
              </a:ext>
            </a:extLst>
          </p:cNvPr>
          <p:cNvSpPr txBox="1"/>
          <p:nvPr/>
        </p:nvSpPr>
        <p:spPr>
          <a:xfrm>
            <a:off x="967797" y="5476041"/>
            <a:ext cx="5729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/>
              <a:t>カンガルー　</a:t>
            </a:r>
            <a:r>
              <a:rPr lang="en-US" altLang="ja-JP" sz="3600" b="1" dirty="0"/>
              <a:t>200</a:t>
            </a:r>
            <a:r>
              <a:rPr lang="ja-JP" altLang="en-US" sz="3600" b="1" dirty="0"/>
              <a:t>ｍを</a:t>
            </a:r>
            <a:r>
              <a:rPr lang="en-US" altLang="ja-JP" sz="3600" b="1" dirty="0"/>
              <a:t>10</a:t>
            </a:r>
            <a:r>
              <a:rPr lang="ja-JP" altLang="en-US" sz="3600" b="1" dirty="0"/>
              <a:t>秒</a:t>
            </a:r>
            <a:endParaRPr kumimoji="1" lang="ja-JP" altLang="en-US" sz="3600" b="1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B0F358EE-4BA6-B4FF-ED00-85445AFAB8F0}"/>
              </a:ext>
            </a:extLst>
          </p:cNvPr>
          <p:cNvSpPr txBox="1"/>
          <p:nvPr/>
        </p:nvSpPr>
        <p:spPr>
          <a:xfrm>
            <a:off x="967797" y="6049042"/>
            <a:ext cx="5548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/>
              <a:t>ダチョウ　　</a:t>
            </a:r>
            <a:r>
              <a:rPr lang="en-US" altLang="ja-JP" sz="3600" b="1" dirty="0"/>
              <a:t>160</a:t>
            </a:r>
            <a:r>
              <a:rPr lang="ja-JP" altLang="en-US" sz="3600" b="1" dirty="0"/>
              <a:t>ｍを</a:t>
            </a:r>
            <a:r>
              <a:rPr lang="en-US" altLang="ja-JP" sz="3600" b="1" dirty="0"/>
              <a:t>7</a:t>
            </a:r>
            <a:r>
              <a:rPr lang="ja-JP" altLang="en-US" sz="3600" b="1" dirty="0"/>
              <a:t>秒</a:t>
            </a:r>
            <a:endParaRPr kumimoji="1" lang="ja-JP" altLang="en-US" sz="3600" b="1" dirty="0"/>
          </a:p>
        </p:txBody>
      </p:sp>
      <p:sp>
        <p:nvSpPr>
          <p:cNvPr id="21" name="楕円 20">
            <a:extLst>
              <a:ext uri="{FF2B5EF4-FFF2-40B4-BE49-F238E27FC236}">
                <a16:creationId xmlns:a16="http://schemas.microsoft.com/office/drawing/2014/main" id="{4D21D2C2-B79A-53A3-F1C9-45708C2E21D4}"/>
              </a:ext>
            </a:extLst>
          </p:cNvPr>
          <p:cNvSpPr/>
          <p:nvPr/>
        </p:nvSpPr>
        <p:spPr>
          <a:xfrm>
            <a:off x="5746488" y="4505925"/>
            <a:ext cx="835622" cy="83562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楕円 21">
            <a:extLst>
              <a:ext uri="{FF2B5EF4-FFF2-40B4-BE49-F238E27FC236}">
                <a16:creationId xmlns:a16="http://schemas.microsoft.com/office/drawing/2014/main" id="{24E8860B-8B0F-6FB1-1329-BB167A2247B2}"/>
              </a:ext>
            </a:extLst>
          </p:cNvPr>
          <p:cNvSpPr/>
          <p:nvPr/>
        </p:nvSpPr>
        <p:spPr>
          <a:xfrm>
            <a:off x="184514" y="4002841"/>
            <a:ext cx="835622" cy="83562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2FE75ABE-59BE-5CE9-06EE-978D43426383}"/>
              </a:ext>
            </a:extLst>
          </p:cNvPr>
          <p:cNvSpPr txBox="1"/>
          <p:nvPr/>
        </p:nvSpPr>
        <p:spPr>
          <a:xfrm>
            <a:off x="6769247" y="5762541"/>
            <a:ext cx="4478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/>
              <a:t>どちらが速いのかな</a:t>
            </a:r>
            <a:endParaRPr kumimoji="1" lang="ja-JP" altLang="en-US" sz="3600" b="1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154DF630-4976-2B63-78D8-0E6FDE988A0C}"/>
              </a:ext>
            </a:extLst>
          </p:cNvPr>
          <p:cNvSpPr txBox="1"/>
          <p:nvPr/>
        </p:nvSpPr>
        <p:spPr>
          <a:xfrm>
            <a:off x="7027043" y="3467874"/>
            <a:ext cx="4478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/>
              <a:t>どちらが速いのかな</a:t>
            </a:r>
            <a:endParaRPr kumimoji="1" lang="ja-JP" altLang="en-US" sz="3600" b="1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C4EFF5F9-82D7-B940-8F4A-F12B17BE6CBC}"/>
              </a:ext>
            </a:extLst>
          </p:cNvPr>
          <p:cNvSpPr txBox="1"/>
          <p:nvPr/>
        </p:nvSpPr>
        <p:spPr>
          <a:xfrm>
            <a:off x="1108637" y="3358672"/>
            <a:ext cx="4478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/>
              <a:t>どちらが速いのかな</a:t>
            </a:r>
            <a:endParaRPr kumimoji="1" lang="ja-JP" altLang="en-US" sz="3600" b="1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B29C201-9641-B868-21A6-3B5892A086FA}"/>
              </a:ext>
            </a:extLst>
          </p:cNvPr>
          <p:cNvSpPr txBox="1"/>
          <p:nvPr/>
        </p:nvSpPr>
        <p:spPr>
          <a:xfrm>
            <a:off x="1197655" y="-31356"/>
            <a:ext cx="109128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200" b="1" dirty="0">
                <a:solidFill>
                  <a:srgbClr val="FF0000"/>
                </a:solidFill>
              </a:rPr>
              <a:t>速さがわかりやすいのは</a:t>
            </a:r>
            <a:endParaRPr lang="en-US" altLang="ja-JP" sz="7200" b="1" dirty="0">
              <a:solidFill>
                <a:srgbClr val="FF0000"/>
              </a:solidFill>
            </a:endParaRPr>
          </a:p>
          <a:p>
            <a:r>
              <a:rPr kumimoji="1" lang="ja-JP" altLang="en-US" sz="7200" b="1" dirty="0">
                <a:solidFill>
                  <a:srgbClr val="FF0000"/>
                </a:solidFill>
              </a:rPr>
              <a:t>　　</a:t>
            </a:r>
            <a:r>
              <a:rPr lang="ja-JP" altLang="en-US" sz="7200" b="1" dirty="0">
                <a:solidFill>
                  <a:srgbClr val="FF0000"/>
                </a:solidFill>
              </a:rPr>
              <a:t>どっちかな</a:t>
            </a:r>
            <a:endParaRPr kumimoji="1" lang="ja-JP" altLang="en-US" sz="7200" b="1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197770F-4AF4-ADCB-6C90-874E765123C4}"/>
              </a:ext>
            </a:extLst>
          </p:cNvPr>
          <p:cNvSpPr txBox="1"/>
          <p:nvPr/>
        </p:nvSpPr>
        <p:spPr>
          <a:xfrm>
            <a:off x="101875" y="3853962"/>
            <a:ext cx="56924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200" b="1" dirty="0">
                <a:solidFill>
                  <a:srgbClr val="00B050"/>
                </a:solidFill>
              </a:rPr>
              <a:t>１ｍを</a:t>
            </a:r>
            <a:r>
              <a:rPr lang="en-US" altLang="ja-JP" sz="7200" b="1" dirty="0">
                <a:solidFill>
                  <a:srgbClr val="00B050"/>
                </a:solidFill>
              </a:rPr>
              <a:t>0.04</a:t>
            </a:r>
            <a:r>
              <a:rPr lang="ja-JP" altLang="en-US" sz="7200" b="1" dirty="0">
                <a:solidFill>
                  <a:srgbClr val="00B050"/>
                </a:solidFill>
              </a:rPr>
              <a:t>秒</a:t>
            </a:r>
            <a:endParaRPr kumimoji="1" lang="ja-JP" altLang="en-US" sz="7200" b="1" dirty="0">
              <a:solidFill>
                <a:srgbClr val="00B050"/>
              </a:solidFill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EAC6A46-7D88-047E-7096-433FE730F4B0}"/>
              </a:ext>
            </a:extLst>
          </p:cNvPr>
          <p:cNvSpPr txBox="1"/>
          <p:nvPr/>
        </p:nvSpPr>
        <p:spPr>
          <a:xfrm>
            <a:off x="101875" y="5311886"/>
            <a:ext cx="56924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200" b="1" dirty="0">
                <a:solidFill>
                  <a:srgbClr val="00B050"/>
                </a:solidFill>
              </a:rPr>
              <a:t>１ｍを</a:t>
            </a:r>
            <a:r>
              <a:rPr lang="en-US" altLang="ja-JP" sz="7200" b="1" dirty="0">
                <a:solidFill>
                  <a:srgbClr val="00B050"/>
                </a:solidFill>
              </a:rPr>
              <a:t>0.06</a:t>
            </a:r>
            <a:r>
              <a:rPr lang="ja-JP" altLang="en-US" sz="7200" b="1" dirty="0">
                <a:solidFill>
                  <a:srgbClr val="00B050"/>
                </a:solidFill>
              </a:rPr>
              <a:t>秒</a:t>
            </a:r>
            <a:endParaRPr kumimoji="1" lang="ja-JP" altLang="en-US" sz="7200" b="1" dirty="0">
              <a:solidFill>
                <a:srgbClr val="00B050"/>
              </a:solidFill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C487BD6-556B-CB37-8830-032E6E989CE8}"/>
              </a:ext>
            </a:extLst>
          </p:cNvPr>
          <p:cNvSpPr txBox="1"/>
          <p:nvPr/>
        </p:nvSpPr>
        <p:spPr>
          <a:xfrm>
            <a:off x="6174617" y="3795864"/>
            <a:ext cx="56924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200" b="1" dirty="0">
                <a:solidFill>
                  <a:srgbClr val="00B0F0"/>
                </a:solidFill>
              </a:rPr>
              <a:t>１秒で</a:t>
            </a:r>
            <a:r>
              <a:rPr lang="en-US" altLang="ja-JP" sz="7200" b="1" dirty="0">
                <a:solidFill>
                  <a:srgbClr val="00B0F0"/>
                </a:solidFill>
              </a:rPr>
              <a:t>16</a:t>
            </a:r>
            <a:r>
              <a:rPr lang="ja-JP" altLang="en-US" sz="7200" b="1" dirty="0">
                <a:solidFill>
                  <a:srgbClr val="00B0F0"/>
                </a:solidFill>
              </a:rPr>
              <a:t>ｍ</a:t>
            </a:r>
            <a:endParaRPr kumimoji="1" lang="ja-JP" altLang="en-US" sz="7200" b="1" dirty="0">
              <a:solidFill>
                <a:srgbClr val="00B0F0"/>
              </a:solidFill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CD9FE86-66EA-EABB-F108-F8877A1B217C}"/>
              </a:ext>
            </a:extLst>
          </p:cNvPr>
          <p:cNvSpPr txBox="1"/>
          <p:nvPr/>
        </p:nvSpPr>
        <p:spPr>
          <a:xfrm>
            <a:off x="6226425" y="5214296"/>
            <a:ext cx="56924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200" b="1" dirty="0">
                <a:solidFill>
                  <a:srgbClr val="00B0F0"/>
                </a:solidFill>
              </a:rPr>
              <a:t>１秒で</a:t>
            </a:r>
            <a:r>
              <a:rPr lang="en-US" altLang="ja-JP" sz="7200" b="1" dirty="0">
                <a:solidFill>
                  <a:srgbClr val="00B0F0"/>
                </a:solidFill>
              </a:rPr>
              <a:t>20</a:t>
            </a:r>
            <a:r>
              <a:rPr lang="ja-JP" altLang="en-US" sz="7200" b="1" dirty="0">
                <a:solidFill>
                  <a:srgbClr val="00B0F0"/>
                </a:solidFill>
              </a:rPr>
              <a:t>ｍ</a:t>
            </a:r>
            <a:endParaRPr kumimoji="1" lang="ja-JP" altLang="en-US" sz="7200" b="1" dirty="0">
              <a:solidFill>
                <a:srgbClr val="00B0F0"/>
              </a:solidFill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399930A-D012-DFE2-8FAA-38E00BF9B359}"/>
              </a:ext>
            </a:extLst>
          </p:cNvPr>
          <p:cNvSpPr txBox="1"/>
          <p:nvPr/>
        </p:nvSpPr>
        <p:spPr>
          <a:xfrm>
            <a:off x="81502" y="1920980"/>
            <a:ext cx="84248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200" b="1" dirty="0">
                <a:solidFill>
                  <a:srgbClr val="00B050"/>
                </a:solidFill>
              </a:rPr>
              <a:t>道のりを同じにする</a:t>
            </a:r>
            <a:endParaRPr kumimoji="1" lang="ja-JP" altLang="en-US" sz="7200" b="1" dirty="0">
              <a:solidFill>
                <a:srgbClr val="00B050"/>
              </a:solidFill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97FB4109-8340-2781-681A-971C6BAB7CED}"/>
              </a:ext>
            </a:extLst>
          </p:cNvPr>
          <p:cNvSpPr txBox="1"/>
          <p:nvPr/>
        </p:nvSpPr>
        <p:spPr>
          <a:xfrm>
            <a:off x="4607423" y="2752649"/>
            <a:ext cx="75845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200" b="1" dirty="0">
                <a:solidFill>
                  <a:srgbClr val="00B0F0"/>
                </a:solidFill>
              </a:rPr>
              <a:t>時間を同じにする</a:t>
            </a:r>
            <a:endParaRPr kumimoji="1" lang="ja-JP" altLang="en-US" sz="72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574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4" grpId="0"/>
      <p:bldP spid="17" grpId="0"/>
      <p:bldP spid="18" grpId="0"/>
      <p:bldP spid="19" grpId="0"/>
      <p:bldP spid="20" grpId="0"/>
      <p:bldP spid="21" grpId="0" animBg="1"/>
      <p:bldP spid="22" grpId="0" animBg="1"/>
      <p:bldP spid="24" grpId="0"/>
      <p:bldP spid="25" grpId="0"/>
      <p:bldP spid="26" grpId="0"/>
      <p:bldP spid="7" grpId="0"/>
      <p:bldP spid="8" grpId="0"/>
      <p:bldP spid="9" grpId="0"/>
      <p:bldP spid="10" grpId="0"/>
      <p:bldP spid="11" grpId="0"/>
      <p:bldP spid="12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37457A6-5A33-471D-935B-59A54BCFDBB2}"/>
              </a:ext>
            </a:extLst>
          </p:cNvPr>
          <p:cNvSpPr txBox="1"/>
          <p:nvPr/>
        </p:nvSpPr>
        <p:spPr>
          <a:xfrm>
            <a:off x="2912182" y="1822398"/>
            <a:ext cx="27796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/>
              <a:t>1</a:t>
            </a:r>
            <a:r>
              <a:rPr lang="ja-JP" altLang="en-US" sz="3600" b="1" dirty="0"/>
              <a:t>秒間あたり</a:t>
            </a:r>
            <a:endParaRPr kumimoji="1" lang="ja-JP" altLang="en-US" sz="3600" b="1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1438599-25B7-4C31-B78B-258A7E79330D}"/>
              </a:ext>
            </a:extLst>
          </p:cNvPr>
          <p:cNvSpPr txBox="1"/>
          <p:nvPr/>
        </p:nvSpPr>
        <p:spPr>
          <a:xfrm>
            <a:off x="3143663" y="2370273"/>
            <a:ext cx="2111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/>
              <a:t>16</a:t>
            </a:r>
            <a:r>
              <a:rPr lang="ja-JP" altLang="en-US" sz="3600" b="1" dirty="0"/>
              <a:t>ｍ走る</a:t>
            </a:r>
            <a:endParaRPr kumimoji="1" lang="ja-JP" altLang="en-US" sz="3600" b="1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D37394D-1FF2-4611-B321-050232D08492}"/>
              </a:ext>
            </a:extLst>
          </p:cNvPr>
          <p:cNvSpPr txBox="1"/>
          <p:nvPr/>
        </p:nvSpPr>
        <p:spPr>
          <a:xfrm>
            <a:off x="96999" y="3655416"/>
            <a:ext cx="2477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/>
              <a:t>カンガルー</a:t>
            </a:r>
            <a:endParaRPr kumimoji="1" lang="ja-JP" altLang="en-US" sz="3600" b="1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7370A03-655F-4F9C-BDE1-56EBBAC72435}"/>
              </a:ext>
            </a:extLst>
          </p:cNvPr>
          <p:cNvSpPr txBox="1"/>
          <p:nvPr/>
        </p:nvSpPr>
        <p:spPr>
          <a:xfrm>
            <a:off x="3143663" y="3845676"/>
            <a:ext cx="2204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/>
              <a:t>20</a:t>
            </a:r>
            <a:r>
              <a:rPr lang="ja-JP" altLang="en-US" sz="3600" b="1" dirty="0"/>
              <a:t>ｍ走る</a:t>
            </a:r>
            <a:endParaRPr kumimoji="1" lang="ja-JP" altLang="en-US" sz="3600" b="1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CCBB657-8D89-4676-86C9-E3F8A62F2D94}"/>
              </a:ext>
            </a:extLst>
          </p:cNvPr>
          <p:cNvSpPr txBox="1"/>
          <p:nvPr/>
        </p:nvSpPr>
        <p:spPr>
          <a:xfrm>
            <a:off x="250045" y="5536513"/>
            <a:ext cx="2273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/>
              <a:t>ダチョウ</a:t>
            </a:r>
            <a:endParaRPr kumimoji="1" lang="ja-JP" altLang="en-US" sz="3600" b="1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C299EE7-9474-4FFD-B2F4-1A56F5F9BD2B}"/>
              </a:ext>
            </a:extLst>
          </p:cNvPr>
          <p:cNvSpPr txBox="1"/>
          <p:nvPr/>
        </p:nvSpPr>
        <p:spPr>
          <a:xfrm>
            <a:off x="3143663" y="5644930"/>
            <a:ext cx="3043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/>
              <a:t>約</a:t>
            </a:r>
            <a:r>
              <a:rPr lang="en-US" altLang="ja-JP" sz="3600" b="1" dirty="0"/>
              <a:t>22.9</a:t>
            </a:r>
            <a:r>
              <a:rPr lang="ja-JP" altLang="en-US" sz="3600" b="1" dirty="0"/>
              <a:t>ｍ走る</a:t>
            </a:r>
            <a:endParaRPr kumimoji="1" lang="ja-JP" altLang="en-US" sz="3600" b="1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03A4F07-2FA4-4541-9E14-03091E2CBECF}"/>
              </a:ext>
            </a:extLst>
          </p:cNvPr>
          <p:cNvSpPr txBox="1"/>
          <p:nvPr/>
        </p:nvSpPr>
        <p:spPr>
          <a:xfrm>
            <a:off x="7663752" y="2250555"/>
            <a:ext cx="1400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/>
              <a:t>16</a:t>
            </a:r>
            <a:r>
              <a:rPr lang="ja-JP" altLang="en-US" sz="3600" b="1" dirty="0"/>
              <a:t>ｍ</a:t>
            </a:r>
            <a:endParaRPr kumimoji="1" lang="ja-JP" altLang="en-US" sz="3600" b="1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9495E22-6DC9-4676-BC82-24F0D94F67F2}"/>
              </a:ext>
            </a:extLst>
          </p:cNvPr>
          <p:cNvSpPr txBox="1"/>
          <p:nvPr/>
        </p:nvSpPr>
        <p:spPr>
          <a:xfrm>
            <a:off x="9891252" y="5521553"/>
            <a:ext cx="2192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/>
              <a:t>約</a:t>
            </a:r>
            <a:r>
              <a:rPr lang="en-US" altLang="ja-JP" sz="3600" b="1" dirty="0"/>
              <a:t>22.9</a:t>
            </a:r>
            <a:r>
              <a:rPr lang="ja-JP" altLang="en-US" sz="3600" b="1" dirty="0"/>
              <a:t>ｍ</a:t>
            </a:r>
            <a:endParaRPr kumimoji="1" lang="ja-JP" altLang="en-US" sz="3600" b="1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82B8FD0-4058-4012-8C83-3E1A572E20A8}"/>
              </a:ext>
            </a:extLst>
          </p:cNvPr>
          <p:cNvSpPr txBox="1"/>
          <p:nvPr/>
        </p:nvSpPr>
        <p:spPr>
          <a:xfrm>
            <a:off x="6575007" y="2250417"/>
            <a:ext cx="1400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/>
              <a:t>秒速</a:t>
            </a:r>
            <a:endParaRPr kumimoji="1" lang="ja-JP" altLang="en-US" sz="3600" b="1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A1796A3-5E4A-4A77-867F-84A6B0832A72}"/>
              </a:ext>
            </a:extLst>
          </p:cNvPr>
          <p:cNvSpPr txBox="1"/>
          <p:nvPr/>
        </p:nvSpPr>
        <p:spPr>
          <a:xfrm>
            <a:off x="9078817" y="3768317"/>
            <a:ext cx="1400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/>
              <a:t>20</a:t>
            </a:r>
            <a:r>
              <a:rPr lang="ja-JP" altLang="en-US" sz="3600" b="1" dirty="0"/>
              <a:t>ｍ</a:t>
            </a:r>
            <a:endParaRPr kumimoji="1" lang="ja-JP" altLang="en-US" sz="3600" b="1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330A873E-F5FF-46F6-8769-A05860C63DD2}"/>
              </a:ext>
            </a:extLst>
          </p:cNvPr>
          <p:cNvSpPr txBox="1"/>
          <p:nvPr/>
        </p:nvSpPr>
        <p:spPr>
          <a:xfrm>
            <a:off x="8054507" y="3778263"/>
            <a:ext cx="1400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/>
              <a:t>秒速</a:t>
            </a:r>
            <a:endParaRPr kumimoji="1" lang="ja-JP" altLang="en-US" sz="3600" b="1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AEDE6FE7-5BC8-471C-BE42-9ABE63BE13D1}"/>
              </a:ext>
            </a:extLst>
          </p:cNvPr>
          <p:cNvSpPr txBox="1"/>
          <p:nvPr/>
        </p:nvSpPr>
        <p:spPr>
          <a:xfrm>
            <a:off x="8724816" y="5535543"/>
            <a:ext cx="1400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/>
              <a:t>秒速</a:t>
            </a:r>
            <a:endParaRPr kumimoji="1" lang="ja-JP" altLang="en-US" sz="3600" b="1" dirty="0"/>
          </a:p>
        </p:txBody>
      </p: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C0C993D4-4C67-411C-BBDF-9E744A96BAA0}"/>
              </a:ext>
            </a:extLst>
          </p:cNvPr>
          <p:cNvCxnSpPr/>
          <p:nvPr/>
        </p:nvCxnSpPr>
        <p:spPr>
          <a:xfrm>
            <a:off x="2593731" y="1486320"/>
            <a:ext cx="0" cy="541606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矢印: 右 8">
            <a:extLst>
              <a:ext uri="{FF2B5EF4-FFF2-40B4-BE49-F238E27FC236}">
                <a16:creationId xmlns:a16="http://schemas.microsoft.com/office/drawing/2014/main" id="{031CAACB-BD60-4A0D-8223-9824363A57FC}"/>
              </a:ext>
            </a:extLst>
          </p:cNvPr>
          <p:cNvSpPr/>
          <p:nvPr/>
        </p:nvSpPr>
        <p:spPr>
          <a:xfrm>
            <a:off x="2604206" y="2735420"/>
            <a:ext cx="57600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矢印: 右 21">
            <a:extLst>
              <a:ext uri="{FF2B5EF4-FFF2-40B4-BE49-F238E27FC236}">
                <a16:creationId xmlns:a16="http://schemas.microsoft.com/office/drawing/2014/main" id="{93344D81-C68B-4E97-B4E8-1E36A80F7354}"/>
              </a:ext>
            </a:extLst>
          </p:cNvPr>
          <p:cNvSpPr/>
          <p:nvPr/>
        </p:nvSpPr>
        <p:spPr>
          <a:xfrm>
            <a:off x="2593730" y="4258099"/>
            <a:ext cx="72000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矢印: 右 22">
            <a:extLst>
              <a:ext uri="{FF2B5EF4-FFF2-40B4-BE49-F238E27FC236}">
                <a16:creationId xmlns:a16="http://schemas.microsoft.com/office/drawing/2014/main" id="{F0EAD52C-3CFC-4C69-8E1F-C6A4B22F6180}"/>
              </a:ext>
            </a:extLst>
          </p:cNvPr>
          <p:cNvSpPr/>
          <p:nvPr/>
        </p:nvSpPr>
        <p:spPr>
          <a:xfrm>
            <a:off x="2604205" y="6032880"/>
            <a:ext cx="82440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1D3ED5BD-7F12-4FD7-97E6-914794005A1B}"/>
              </a:ext>
            </a:extLst>
          </p:cNvPr>
          <p:cNvSpPr txBox="1"/>
          <p:nvPr/>
        </p:nvSpPr>
        <p:spPr>
          <a:xfrm>
            <a:off x="699741" y="2089089"/>
            <a:ext cx="1937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/>
              <a:t>キリン</a:t>
            </a:r>
            <a:endParaRPr kumimoji="1" lang="ja-JP" altLang="en-US" sz="3600" b="1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93898530-5AD1-452F-B11F-CF474259AB27}"/>
              </a:ext>
            </a:extLst>
          </p:cNvPr>
          <p:cNvSpPr txBox="1"/>
          <p:nvPr/>
        </p:nvSpPr>
        <p:spPr>
          <a:xfrm>
            <a:off x="2809410" y="3361044"/>
            <a:ext cx="27796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/>
              <a:t>1</a:t>
            </a:r>
            <a:r>
              <a:rPr lang="ja-JP" altLang="en-US" sz="3600" b="1" dirty="0"/>
              <a:t>秒間あたり</a:t>
            </a:r>
            <a:endParaRPr kumimoji="1" lang="ja-JP" altLang="en-US" sz="3600" b="1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76BF5A21-3C19-4C9A-AB74-A1A96AE73BE5}"/>
              </a:ext>
            </a:extLst>
          </p:cNvPr>
          <p:cNvSpPr txBox="1"/>
          <p:nvPr/>
        </p:nvSpPr>
        <p:spPr>
          <a:xfrm>
            <a:off x="2912181" y="5137754"/>
            <a:ext cx="27796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/>
              <a:t>1</a:t>
            </a:r>
            <a:r>
              <a:rPr lang="ja-JP" altLang="en-US" sz="3600" b="1" dirty="0"/>
              <a:t>秒間あたり</a:t>
            </a:r>
            <a:endParaRPr kumimoji="1" lang="ja-JP" altLang="en-US" sz="3600" b="1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1D839A5-5CBD-A7FC-80F9-61C08A6A6AE2}"/>
              </a:ext>
            </a:extLst>
          </p:cNvPr>
          <p:cNvSpPr txBox="1"/>
          <p:nvPr/>
        </p:nvSpPr>
        <p:spPr>
          <a:xfrm>
            <a:off x="5997348" y="1738270"/>
            <a:ext cx="3926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/>
              <a:t>160÷10</a:t>
            </a:r>
            <a:r>
              <a:rPr lang="ja-JP" altLang="en-US" sz="3600" b="1" dirty="0"/>
              <a:t>＝</a:t>
            </a:r>
            <a:r>
              <a:rPr lang="en-US" altLang="ja-JP" sz="3600" b="1" dirty="0"/>
              <a:t>16</a:t>
            </a:r>
            <a:endParaRPr kumimoji="1" lang="ja-JP" altLang="en-US" sz="3600" b="1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AF6860B-B22C-5580-A85E-269BFAB5B73F}"/>
              </a:ext>
            </a:extLst>
          </p:cNvPr>
          <p:cNvSpPr txBox="1"/>
          <p:nvPr/>
        </p:nvSpPr>
        <p:spPr>
          <a:xfrm>
            <a:off x="5997348" y="3325124"/>
            <a:ext cx="3926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/>
              <a:t>200÷10</a:t>
            </a:r>
            <a:r>
              <a:rPr lang="ja-JP" altLang="en-US" sz="3600" b="1" dirty="0"/>
              <a:t>＝</a:t>
            </a:r>
            <a:r>
              <a:rPr lang="en-US" altLang="ja-JP" sz="3600" b="1" dirty="0"/>
              <a:t>20</a:t>
            </a:r>
            <a:endParaRPr kumimoji="1" lang="ja-JP" altLang="en-US" sz="3600" b="1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A827D2E7-ACE5-36A0-2C28-43D0080CDCA2}"/>
              </a:ext>
            </a:extLst>
          </p:cNvPr>
          <p:cNvSpPr txBox="1"/>
          <p:nvPr/>
        </p:nvSpPr>
        <p:spPr>
          <a:xfrm>
            <a:off x="6057180" y="5069614"/>
            <a:ext cx="3926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/>
              <a:t>160÷7</a:t>
            </a:r>
            <a:r>
              <a:rPr lang="ja-JP" altLang="en-US" sz="3600" b="1" dirty="0"/>
              <a:t>＝</a:t>
            </a:r>
            <a:r>
              <a:rPr lang="en-US" altLang="ja-JP" sz="3600" b="1" dirty="0"/>
              <a:t>22.85…</a:t>
            </a:r>
            <a:endParaRPr kumimoji="1" lang="ja-JP" altLang="en-US" sz="3600" b="1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CEB28112-CF56-1316-0769-09165068A0A9}"/>
              </a:ext>
            </a:extLst>
          </p:cNvPr>
          <p:cNvSpPr txBox="1"/>
          <p:nvPr/>
        </p:nvSpPr>
        <p:spPr>
          <a:xfrm>
            <a:off x="1399038" y="831104"/>
            <a:ext cx="65330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0" b="1" dirty="0">
                <a:solidFill>
                  <a:srgbClr val="00B0F0"/>
                </a:solidFill>
              </a:rPr>
              <a:t>１秒間で比べよう</a:t>
            </a:r>
            <a:endParaRPr kumimoji="1" lang="ja-JP" altLang="en-US" sz="6000" b="1" dirty="0">
              <a:solidFill>
                <a:srgbClr val="00B0F0"/>
              </a:solidFill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8FCAEA0A-0E3E-6EAE-1AE0-904327C3DCAE}"/>
              </a:ext>
            </a:extLst>
          </p:cNvPr>
          <p:cNvSpPr txBox="1"/>
          <p:nvPr/>
        </p:nvSpPr>
        <p:spPr>
          <a:xfrm>
            <a:off x="391338" y="17551"/>
            <a:ext cx="107120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>
                <a:solidFill>
                  <a:srgbClr val="00B0F0"/>
                </a:solidFill>
              </a:rPr>
              <a:t>時間を同じにするとわかりやすい</a:t>
            </a:r>
            <a:endParaRPr kumimoji="1" lang="ja-JP" altLang="en-US" sz="5400" b="1" dirty="0">
              <a:solidFill>
                <a:srgbClr val="00B0F0"/>
              </a:solidFill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C5E5CAAC-07A9-2335-A344-7659A0AA11DB}"/>
              </a:ext>
            </a:extLst>
          </p:cNvPr>
          <p:cNvSpPr txBox="1"/>
          <p:nvPr/>
        </p:nvSpPr>
        <p:spPr>
          <a:xfrm>
            <a:off x="413494" y="1483952"/>
            <a:ext cx="113650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200" b="1" dirty="0">
                <a:solidFill>
                  <a:srgbClr val="FF0000"/>
                </a:solidFill>
              </a:rPr>
              <a:t>この中で足の一番速いのは</a:t>
            </a:r>
            <a:endParaRPr kumimoji="1" lang="ja-JP" altLang="en-US" sz="7200" b="1" dirty="0">
              <a:solidFill>
                <a:srgbClr val="FF0000"/>
              </a:solidFill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ED26EE58-6BAC-8B40-AE35-64F0C58CB1B5}"/>
              </a:ext>
            </a:extLst>
          </p:cNvPr>
          <p:cNvSpPr txBox="1"/>
          <p:nvPr/>
        </p:nvSpPr>
        <p:spPr>
          <a:xfrm>
            <a:off x="1959304" y="4251370"/>
            <a:ext cx="59528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200" b="1" dirty="0">
                <a:solidFill>
                  <a:srgbClr val="FF0000"/>
                </a:solidFill>
              </a:rPr>
              <a:t>ダチョウ</a:t>
            </a:r>
            <a:endParaRPr kumimoji="1" lang="ja-JP" altLang="en-US" sz="7200" b="1" dirty="0">
              <a:solidFill>
                <a:srgbClr val="FF0000"/>
              </a:solidFill>
            </a:endParaRPr>
          </a:p>
        </p:txBody>
      </p:sp>
      <p:pic>
        <p:nvPicPr>
          <p:cNvPr id="28" name="図 27" descr="鳥, 白鳥, 水鳥 が含まれている画像&#10;&#10;自動的に生成された説明">
            <a:extLst>
              <a:ext uri="{FF2B5EF4-FFF2-40B4-BE49-F238E27FC236}">
                <a16:creationId xmlns:a16="http://schemas.microsoft.com/office/drawing/2014/main" id="{AEEB45F9-B1DC-554A-CA29-A1BE3AFC12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49064" y="2497593"/>
            <a:ext cx="2629374" cy="4240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197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10" grpId="0"/>
      <p:bldP spid="11" grpId="0"/>
      <p:bldP spid="14" grpId="0"/>
      <p:bldP spid="15" grpId="0"/>
      <p:bldP spid="17" grpId="0"/>
      <p:bldP spid="9" grpId="0" animBg="1"/>
      <p:bldP spid="22" grpId="0" animBg="1"/>
      <p:bldP spid="23" grpId="0" animBg="1"/>
      <p:bldP spid="24" grpId="0"/>
      <p:bldP spid="25" grpId="0"/>
      <p:bldP spid="26" grpId="0"/>
      <p:bldP spid="12" grpId="0"/>
      <p:bldP spid="13" grpId="0"/>
      <p:bldP spid="16" grpId="0"/>
      <p:bldP spid="18" grpId="0"/>
      <p:bldP spid="19" grpId="0"/>
      <p:bldP spid="20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937F776-895E-4786-B370-DABC3A564ED8}"/>
              </a:ext>
            </a:extLst>
          </p:cNvPr>
          <p:cNvSpPr txBox="1"/>
          <p:nvPr/>
        </p:nvSpPr>
        <p:spPr>
          <a:xfrm>
            <a:off x="239986" y="210303"/>
            <a:ext cx="22068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b="1" dirty="0"/>
              <a:t>秒速　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1E941C8-70C8-4072-80BA-12A7E15E17B5}"/>
              </a:ext>
            </a:extLst>
          </p:cNvPr>
          <p:cNvSpPr txBox="1"/>
          <p:nvPr/>
        </p:nvSpPr>
        <p:spPr>
          <a:xfrm>
            <a:off x="2507842" y="205351"/>
            <a:ext cx="93983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b="1" dirty="0"/>
              <a:t>１秒間あたりに進む道のりで表した速さ　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71B80CD-3E3D-456C-A9DC-B2EDEA0A8AEC}"/>
              </a:ext>
            </a:extLst>
          </p:cNvPr>
          <p:cNvSpPr txBox="1"/>
          <p:nvPr/>
        </p:nvSpPr>
        <p:spPr>
          <a:xfrm>
            <a:off x="855407" y="2170891"/>
            <a:ext cx="105303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/>
              <a:t>50</a:t>
            </a:r>
            <a:r>
              <a:rPr kumimoji="1" lang="ja-JP" altLang="en-US" sz="6000" b="1" dirty="0"/>
              <a:t>ｍを</a:t>
            </a:r>
            <a:r>
              <a:rPr kumimoji="1" lang="en-US" altLang="ja-JP" sz="6000" b="1" dirty="0"/>
              <a:t>8</a:t>
            </a:r>
            <a:r>
              <a:rPr kumimoji="1" lang="ja-JP" altLang="en-US" sz="6000" b="1" dirty="0"/>
              <a:t>秒で走る さとしは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8C721BD-88C0-4908-91FA-73629AA7CB1E}"/>
              </a:ext>
            </a:extLst>
          </p:cNvPr>
          <p:cNvSpPr txBox="1"/>
          <p:nvPr/>
        </p:nvSpPr>
        <p:spPr>
          <a:xfrm>
            <a:off x="2213173" y="3301266"/>
            <a:ext cx="47716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b="1" dirty="0"/>
              <a:t>50÷8</a:t>
            </a:r>
            <a:r>
              <a:rPr lang="ja-JP" altLang="en-US" sz="6000" b="1" dirty="0"/>
              <a:t>＝</a:t>
            </a:r>
            <a:r>
              <a:rPr lang="en-US" altLang="ja-JP" sz="6000" b="1" dirty="0"/>
              <a:t>6.25</a:t>
            </a:r>
            <a:endParaRPr kumimoji="1" lang="ja-JP" altLang="en-US" sz="6000" b="1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5BAEE7B-48AC-4D30-AA86-609780D8EEE1}"/>
              </a:ext>
            </a:extLst>
          </p:cNvPr>
          <p:cNvSpPr txBox="1"/>
          <p:nvPr/>
        </p:nvSpPr>
        <p:spPr>
          <a:xfrm>
            <a:off x="3205315" y="5454529"/>
            <a:ext cx="40945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0" b="1" dirty="0"/>
              <a:t>秒速</a:t>
            </a:r>
            <a:r>
              <a:rPr lang="en-US" altLang="ja-JP" sz="6000" b="1" dirty="0"/>
              <a:t>6.25</a:t>
            </a:r>
            <a:r>
              <a:rPr lang="ja-JP" altLang="en-US" sz="6000" b="1" dirty="0"/>
              <a:t>ｍ</a:t>
            </a:r>
            <a:endParaRPr kumimoji="1" lang="ja-JP" altLang="en-US" sz="6000" b="1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14AE31A-E5AA-4CD5-B936-742B2A71E7F4}"/>
              </a:ext>
            </a:extLst>
          </p:cNvPr>
          <p:cNvSpPr txBox="1"/>
          <p:nvPr/>
        </p:nvSpPr>
        <p:spPr>
          <a:xfrm>
            <a:off x="1159119" y="4226021"/>
            <a:ext cx="98737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b="1" dirty="0"/>
              <a:t>1</a:t>
            </a:r>
            <a:r>
              <a:rPr lang="ja-JP" altLang="en-US" sz="6000" b="1" dirty="0"/>
              <a:t>秒間に</a:t>
            </a:r>
            <a:r>
              <a:rPr lang="en-US" altLang="ja-JP" sz="6000" b="1" dirty="0"/>
              <a:t>6.25</a:t>
            </a:r>
            <a:r>
              <a:rPr lang="ja-JP" altLang="en-US" sz="6000" b="1" dirty="0"/>
              <a:t>ｍ走れる速さ</a:t>
            </a:r>
            <a:endParaRPr kumimoji="1" lang="ja-JP" altLang="en-US" sz="6000" b="1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8CFB326-20EB-CBC6-A81D-233E33BBFC15}"/>
              </a:ext>
            </a:extLst>
          </p:cNvPr>
          <p:cNvSpPr txBox="1"/>
          <p:nvPr/>
        </p:nvSpPr>
        <p:spPr>
          <a:xfrm>
            <a:off x="553537" y="5454529"/>
            <a:ext cx="26517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0" b="1" dirty="0"/>
              <a:t>これを</a:t>
            </a:r>
            <a:endParaRPr kumimoji="1" lang="ja-JP" altLang="en-US" sz="6000" b="1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392F64A-772E-65E9-1A3B-05322884A307}"/>
              </a:ext>
            </a:extLst>
          </p:cNvPr>
          <p:cNvSpPr txBox="1"/>
          <p:nvPr/>
        </p:nvSpPr>
        <p:spPr>
          <a:xfrm>
            <a:off x="7299913" y="5577639"/>
            <a:ext cx="47313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b="1" dirty="0"/>
              <a:t>のように表します</a:t>
            </a:r>
            <a:endParaRPr kumimoji="1" lang="ja-JP" altLang="en-US" sz="4400" b="1" dirty="0"/>
          </a:p>
        </p:txBody>
      </p:sp>
      <p:sp>
        <p:nvSpPr>
          <p:cNvPr id="11" name="楕円 10">
            <a:extLst>
              <a:ext uri="{FF2B5EF4-FFF2-40B4-BE49-F238E27FC236}">
                <a16:creationId xmlns:a16="http://schemas.microsoft.com/office/drawing/2014/main" id="{0E064B46-C1E3-177A-E0DB-B8DB79E4F5FE}"/>
              </a:ext>
            </a:extLst>
          </p:cNvPr>
          <p:cNvSpPr/>
          <p:nvPr/>
        </p:nvSpPr>
        <p:spPr>
          <a:xfrm>
            <a:off x="1622813" y="4226021"/>
            <a:ext cx="824067" cy="83759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7E01DE78-D6FB-4CC5-D26E-7E331EC04262}"/>
              </a:ext>
            </a:extLst>
          </p:cNvPr>
          <p:cNvSpPr/>
          <p:nvPr/>
        </p:nvSpPr>
        <p:spPr>
          <a:xfrm>
            <a:off x="8441484" y="4241123"/>
            <a:ext cx="977819" cy="92081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0352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9" grpId="0"/>
      <p:bldP spid="10" grpId="0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1879</TotalTime>
  <Words>754</Words>
  <Application>Microsoft Office PowerPoint</Application>
  <PresentationFormat>ワイド画面</PresentationFormat>
  <Paragraphs>231</Paragraphs>
  <Slides>14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18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信也 高田</dc:creator>
  <cp:lastModifiedBy>S T</cp:lastModifiedBy>
  <cp:revision>51</cp:revision>
  <dcterms:created xsi:type="dcterms:W3CDTF">2021-02-03T12:05:09Z</dcterms:created>
  <dcterms:modified xsi:type="dcterms:W3CDTF">2025-01-30T00:41:17Z</dcterms:modified>
</cp:coreProperties>
</file>